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3" r:id="rId2"/>
    <p:sldId id="256" r:id="rId3"/>
    <p:sldId id="257" r:id="rId4"/>
    <p:sldId id="258" r:id="rId5"/>
    <p:sldId id="259" r:id="rId6"/>
    <p:sldId id="272" r:id="rId7"/>
    <p:sldId id="260" r:id="rId8"/>
    <p:sldId id="261" r:id="rId9"/>
    <p:sldId id="262" r:id="rId10"/>
    <p:sldId id="263" r:id="rId11"/>
    <p:sldId id="264" r:id="rId12"/>
    <p:sldId id="265" r:id="rId13"/>
    <p:sldId id="266" r:id="rId14"/>
    <p:sldId id="267" r:id="rId15"/>
    <p:sldId id="270" r:id="rId16"/>
    <p:sldId id="269" r:id="rId17"/>
    <p:sldId id="268" r:id="rId18"/>
    <p:sldId id="271" r:id="rId19"/>
    <p:sldId id="274" r:id="rId20"/>
    <p:sldId id="275" r:id="rId21"/>
    <p:sldId id="276" r:id="rId22"/>
    <p:sldId id="277" r:id="rId23"/>
    <p:sldId id="278" r:id="rId24"/>
    <p:sldId id="279" r:id="rId25"/>
    <p:sldId id="280" r:id="rId26"/>
    <p:sldId id="281" r:id="rId27"/>
    <p:sldId id="282" r:id="rId28"/>
    <p:sldId id="283" r:id="rId29"/>
    <p:sldId id="322" r:id="rId30"/>
    <p:sldId id="284" r:id="rId31"/>
    <p:sldId id="323" r:id="rId32"/>
    <p:sldId id="285" r:id="rId33"/>
    <p:sldId id="286" r:id="rId34"/>
    <p:sldId id="324"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2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43"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79" d="100"/>
          <a:sy n="79" d="100"/>
        </p:scale>
        <p:origin x="18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B8B50-F626-8739-AEE9-9BACDFA4E8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6ED4F2A-2727-AEAC-8C46-D558E5515D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4473AF0-3C77-1E09-68FC-C029BC668C9B}"/>
              </a:ext>
            </a:extLst>
          </p:cNvPr>
          <p:cNvSpPr>
            <a:spLocks noGrp="1"/>
          </p:cNvSpPr>
          <p:nvPr>
            <p:ph type="dt" sz="half" idx="10"/>
          </p:nvPr>
        </p:nvSpPr>
        <p:spPr/>
        <p:txBody>
          <a:bodyPr/>
          <a:lstStyle/>
          <a:p>
            <a:fld id="{54D37963-A838-4D9F-9AC5-2A13C9E967CF}" type="datetimeFigureOut">
              <a:rPr lang="en-IN" smtClean="0"/>
              <a:t>04-04-2023</a:t>
            </a:fld>
            <a:endParaRPr lang="en-IN"/>
          </a:p>
        </p:txBody>
      </p:sp>
      <p:sp>
        <p:nvSpPr>
          <p:cNvPr id="5" name="Footer Placeholder 4">
            <a:extLst>
              <a:ext uri="{FF2B5EF4-FFF2-40B4-BE49-F238E27FC236}">
                <a16:creationId xmlns:a16="http://schemas.microsoft.com/office/drawing/2014/main" id="{620D3BFC-16BF-488E-7C15-D9FCD06EEF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36917D-7784-6F4D-DF60-64EE8BAD133F}"/>
              </a:ext>
            </a:extLst>
          </p:cNvPr>
          <p:cNvSpPr>
            <a:spLocks noGrp="1"/>
          </p:cNvSpPr>
          <p:nvPr>
            <p:ph type="sldNum" sz="quarter" idx="12"/>
          </p:nvPr>
        </p:nvSpPr>
        <p:spPr/>
        <p:txBody>
          <a:bodyPr/>
          <a:lstStyle/>
          <a:p>
            <a:fld id="{93D8E412-F300-4D78-8EA3-7E0626BB09C3}" type="slidenum">
              <a:rPr lang="en-IN" smtClean="0"/>
              <a:t>‹#›</a:t>
            </a:fld>
            <a:endParaRPr lang="en-IN"/>
          </a:p>
        </p:txBody>
      </p:sp>
    </p:spTree>
    <p:extLst>
      <p:ext uri="{BB962C8B-B14F-4D97-AF65-F5344CB8AC3E}">
        <p14:creationId xmlns:p14="http://schemas.microsoft.com/office/powerpoint/2010/main" val="2065499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85F0-C5CB-E07D-C66F-EBEEEA9AF04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B87F423-28CD-2E59-D10F-F2DE4B5497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77019D-2C0B-59F0-BC70-5F7A3A9FF48A}"/>
              </a:ext>
            </a:extLst>
          </p:cNvPr>
          <p:cNvSpPr>
            <a:spLocks noGrp="1"/>
          </p:cNvSpPr>
          <p:nvPr>
            <p:ph type="dt" sz="half" idx="10"/>
          </p:nvPr>
        </p:nvSpPr>
        <p:spPr/>
        <p:txBody>
          <a:bodyPr/>
          <a:lstStyle/>
          <a:p>
            <a:fld id="{54D37963-A838-4D9F-9AC5-2A13C9E967CF}" type="datetimeFigureOut">
              <a:rPr lang="en-IN" smtClean="0"/>
              <a:t>04-04-2023</a:t>
            </a:fld>
            <a:endParaRPr lang="en-IN"/>
          </a:p>
        </p:txBody>
      </p:sp>
      <p:sp>
        <p:nvSpPr>
          <p:cNvPr id="5" name="Footer Placeholder 4">
            <a:extLst>
              <a:ext uri="{FF2B5EF4-FFF2-40B4-BE49-F238E27FC236}">
                <a16:creationId xmlns:a16="http://schemas.microsoft.com/office/drawing/2014/main" id="{2AE6DAF8-6B8A-3B98-3F1E-7AA4491453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ACC53BE-8B8E-0BD8-41AA-248AC4BCFEB0}"/>
              </a:ext>
            </a:extLst>
          </p:cNvPr>
          <p:cNvSpPr>
            <a:spLocks noGrp="1"/>
          </p:cNvSpPr>
          <p:nvPr>
            <p:ph type="sldNum" sz="quarter" idx="12"/>
          </p:nvPr>
        </p:nvSpPr>
        <p:spPr/>
        <p:txBody>
          <a:bodyPr/>
          <a:lstStyle/>
          <a:p>
            <a:fld id="{93D8E412-F300-4D78-8EA3-7E0626BB09C3}" type="slidenum">
              <a:rPr lang="en-IN" smtClean="0"/>
              <a:t>‹#›</a:t>
            </a:fld>
            <a:endParaRPr lang="en-IN"/>
          </a:p>
        </p:txBody>
      </p:sp>
    </p:spTree>
    <p:extLst>
      <p:ext uri="{BB962C8B-B14F-4D97-AF65-F5344CB8AC3E}">
        <p14:creationId xmlns:p14="http://schemas.microsoft.com/office/powerpoint/2010/main" val="2482456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89CE2F-B256-F8E6-6AB8-F600C2A3E4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2ABE74-35AF-7470-9439-BC9A64DA90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3B181B-D199-A9B0-860A-F34E3EC03A84}"/>
              </a:ext>
            </a:extLst>
          </p:cNvPr>
          <p:cNvSpPr>
            <a:spLocks noGrp="1"/>
          </p:cNvSpPr>
          <p:nvPr>
            <p:ph type="dt" sz="half" idx="10"/>
          </p:nvPr>
        </p:nvSpPr>
        <p:spPr/>
        <p:txBody>
          <a:bodyPr/>
          <a:lstStyle/>
          <a:p>
            <a:fld id="{54D37963-A838-4D9F-9AC5-2A13C9E967CF}" type="datetimeFigureOut">
              <a:rPr lang="en-IN" smtClean="0"/>
              <a:t>04-04-2023</a:t>
            </a:fld>
            <a:endParaRPr lang="en-IN"/>
          </a:p>
        </p:txBody>
      </p:sp>
      <p:sp>
        <p:nvSpPr>
          <p:cNvPr id="5" name="Footer Placeholder 4">
            <a:extLst>
              <a:ext uri="{FF2B5EF4-FFF2-40B4-BE49-F238E27FC236}">
                <a16:creationId xmlns:a16="http://schemas.microsoft.com/office/drawing/2014/main" id="{A293AFE5-5AFF-2683-C3EA-E0794C0CFE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D70DA6-FBDB-DBAE-AF9C-2A2BA0036534}"/>
              </a:ext>
            </a:extLst>
          </p:cNvPr>
          <p:cNvSpPr>
            <a:spLocks noGrp="1"/>
          </p:cNvSpPr>
          <p:nvPr>
            <p:ph type="sldNum" sz="quarter" idx="12"/>
          </p:nvPr>
        </p:nvSpPr>
        <p:spPr/>
        <p:txBody>
          <a:bodyPr/>
          <a:lstStyle/>
          <a:p>
            <a:fld id="{93D8E412-F300-4D78-8EA3-7E0626BB09C3}" type="slidenum">
              <a:rPr lang="en-IN" smtClean="0"/>
              <a:t>‹#›</a:t>
            </a:fld>
            <a:endParaRPr lang="en-IN"/>
          </a:p>
        </p:txBody>
      </p:sp>
    </p:spTree>
    <p:extLst>
      <p:ext uri="{BB962C8B-B14F-4D97-AF65-F5344CB8AC3E}">
        <p14:creationId xmlns:p14="http://schemas.microsoft.com/office/powerpoint/2010/main" val="886888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A11F-2388-6979-9428-C6FF4431C2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511A343-6065-FD84-F039-0A4EF5A119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44B0AA-5DB7-B5E2-6416-F8C9347EF5F4}"/>
              </a:ext>
            </a:extLst>
          </p:cNvPr>
          <p:cNvSpPr>
            <a:spLocks noGrp="1"/>
          </p:cNvSpPr>
          <p:nvPr>
            <p:ph type="dt" sz="half" idx="10"/>
          </p:nvPr>
        </p:nvSpPr>
        <p:spPr/>
        <p:txBody>
          <a:bodyPr/>
          <a:lstStyle/>
          <a:p>
            <a:fld id="{54D37963-A838-4D9F-9AC5-2A13C9E967CF}" type="datetimeFigureOut">
              <a:rPr lang="en-IN" smtClean="0"/>
              <a:t>04-04-2023</a:t>
            </a:fld>
            <a:endParaRPr lang="en-IN"/>
          </a:p>
        </p:txBody>
      </p:sp>
      <p:sp>
        <p:nvSpPr>
          <p:cNvPr id="5" name="Footer Placeholder 4">
            <a:extLst>
              <a:ext uri="{FF2B5EF4-FFF2-40B4-BE49-F238E27FC236}">
                <a16:creationId xmlns:a16="http://schemas.microsoft.com/office/drawing/2014/main" id="{AD23076F-4319-4DB2-4A45-F825214290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2354B60-52BA-0517-CFF9-2796BEAC1EB7}"/>
              </a:ext>
            </a:extLst>
          </p:cNvPr>
          <p:cNvSpPr>
            <a:spLocks noGrp="1"/>
          </p:cNvSpPr>
          <p:nvPr>
            <p:ph type="sldNum" sz="quarter" idx="12"/>
          </p:nvPr>
        </p:nvSpPr>
        <p:spPr/>
        <p:txBody>
          <a:bodyPr/>
          <a:lstStyle/>
          <a:p>
            <a:fld id="{93D8E412-F300-4D78-8EA3-7E0626BB09C3}" type="slidenum">
              <a:rPr lang="en-IN" smtClean="0"/>
              <a:t>‹#›</a:t>
            </a:fld>
            <a:endParaRPr lang="en-IN"/>
          </a:p>
        </p:txBody>
      </p:sp>
    </p:spTree>
    <p:extLst>
      <p:ext uri="{BB962C8B-B14F-4D97-AF65-F5344CB8AC3E}">
        <p14:creationId xmlns:p14="http://schemas.microsoft.com/office/powerpoint/2010/main" val="702399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D16F7-996D-E9CE-80CF-EBF3D26878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B7C4126-393A-95F6-6048-396B25E473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DBA162-F68F-5BED-38B1-DAD1958ECA5E}"/>
              </a:ext>
            </a:extLst>
          </p:cNvPr>
          <p:cNvSpPr>
            <a:spLocks noGrp="1"/>
          </p:cNvSpPr>
          <p:nvPr>
            <p:ph type="dt" sz="half" idx="10"/>
          </p:nvPr>
        </p:nvSpPr>
        <p:spPr/>
        <p:txBody>
          <a:bodyPr/>
          <a:lstStyle/>
          <a:p>
            <a:fld id="{54D37963-A838-4D9F-9AC5-2A13C9E967CF}" type="datetimeFigureOut">
              <a:rPr lang="en-IN" smtClean="0"/>
              <a:t>04-04-2023</a:t>
            </a:fld>
            <a:endParaRPr lang="en-IN"/>
          </a:p>
        </p:txBody>
      </p:sp>
      <p:sp>
        <p:nvSpPr>
          <p:cNvPr id="5" name="Footer Placeholder 4">
            <a:extLst>
              <a:ext uri="{FF2B5EF4-FFF2-40B4-BE49-F238E27FC236}">
                <a16:creationId xmlns:a16="http://schemas.microsoft.com/office/drawing/2014/main" id="{EC0551EF-B9A8-1442-89EF-E85649CC2F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1DC827-C997-CEC1-5569-CF86DAD50C09}"/>
              </a:ext>
            </a:extLst>
          </p:cNvPr>
          <p:cNvSpPr>
            <a:spLocks noGrp="1"/>
          </p:cNvSpPr>
          <p:nvPr>
            <p:ph type="sldNum" sz="quarter" idx="12"/>
          </p:nvPr>
        </p:nvSpPr>
        <p:spPr/>
        <p:txBody>
          <a:bodyPr/>
          <a:lstStyle/>
          <a:p>
            <a:fld id="{93D8E412-F300-4D78-8EA3-7E0626BB09C3}" type="slidenum">
              <a:rPr lang="en-IN" smtClean="0"/>
              <a:t>‹#›</a:t>
            </a:fld>
            <a:endParaRPr lang="en-IN"/>
          </a:p>
        </p:txBody>
      </p:sp>
    </p:spTree>
    <p:extLst>
      <p:ext uri="{BB962C8B-B14F-4D97-AF65-F5344CB8AC3E}">
        <p14:creationId xmlns:p14="http://schemas.microsoft.com/office/powerpoint/2010/main" val="2508208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2E61D-496D-13C7-B28B-0A30C28D516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368A6C5-6D4A-19CB-2CAA-80E20612DA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59693AE-12E6-90D0-6BD9-301DE19104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A7677AA-7A49-ABDE-98BF-F5869BA475C0}"/>
              </a:ext>
            </a:extLst>
          </p:cNvPr>
          <p:cNvSpPr>
            <a:spLocks noGrp="1"/>
          </p:cNvSpPr>
          <p:nvPr>
            <p:ph type="dt" sz="half" idx="10"/>
          </p:nvPr>
        </p:nvSpPr>
        <p:spPr/>
        <p:txBody>
          <a:bodyPr/>
          <a:lstStyle/>
          <a:p>
            <a:fld id="{54D37963-A838-4D9F-9AC5-2A13C9E967CF}" type="datetimeFigureOut">
              <a:rPr lang="en-IN" smtClean="0"/>
              <a:t>04-04-2023</a:t>
            </a:fld>
            <a:endParaRPr lang="en-IN"/>
          </a:p>
        </p:txBody>
      </p:sp>
      <p:sp>
        <p:nvSpPr>
          <p:cNvPr id="6" name="Footer Placeholder 5">
            <a:extLst>
              <a:ext uri="{FF2B5EF4-FFF2-40B4-BE49-F238E27FC236}">
                <a16:creationId xmlns:a16="http://schemas.microsoft.com/office/drawing/2014/main" id="{DA08A7E6-7FBA-73CD-1FBC-CD84742717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D6EBE3-DDCB-6C74-879A-A25A9AE3A82E}"/>
              </a:ext>
            </a:extLst>
          </p:cNvPr>
          <p:cNvSpPr>
            <a:spLocks noGrp="1"/>
          </p:cNvSpPr>
          <p:nvPr>
            <p:ph type="sldNum" sz="quarter" idx="12"/>
          </p:nvPr>
        </p:nvSpPr>
        <p:spPr/>
        <p:txBody>
          <a:bodyPr/>
          <a:lstStyle/>
          <a:p>
            <a:fld id="{93D8E412-F300-4D78-8EA3-7E0626BB09C3}" type="slidenum">
              <a:rPr lang="en-IN" smtClean="0"/>
              <a:t>‹#›</a:t>
            </a:fld>
            <a:endParaRPr lang="en-IN"/>
          </a:p>
        </p:txBody>
      </p:sp>
    </p:spTree>
    <p:extLst>
      <p:ext uri="{BB962C8B-B14F-4D97-AF65-F5344CB8AC3E}">
        <p14:creationId xmlns:p14="http://schemas.microsoft.com/office/powerpoint/2010/main" val="2503176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68339-1AD0-BBFC-C741-B4C457BB0B6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6AE8BD-3B93-2202-3B33-BBE2B714CE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DA8341-4A7C-AA86-0998-52CA7B31CC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21DDA17-3CF4-CB02-FCFF-8E4664D653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ECDD6F-E252-FFC8-B6D8-8638EFF7FC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165A95C-7EAA-DF25-A707-D9A59330F2B5}"/>
              </a:ext>
            </a:extLst>
          </p:cNvPr>
          <p:cNvSpPr>
            <a:spLocks noGrp="1"/>
          </p:cNvSpPr>
          <p:nvPr>
            <p:ph type="dt" sz="half" idx="10"/>
          </p:nvPr>
        </p:nvSpPr>
        <p:spPr/>
        <p:txBody>
          <a:bodyPr/>
          <a:lstStyle/>
          <a:p>
            <a:fld id="{54D37963-A838-4D9F-9AC5-2A13C9E967CF}" type="datetimeFigureOut">
              <a:rPr lang="en-IN" smtClean="0"/>
              <a:t>04-04-2023</a:t>
            </a:fld>
            <a:endParaRPr lang="en-IN"/>
          </a:p>
        </p:txBody>
      </p:sp>
      <p:sp>
        <p:nvSpPr>
          <p:cNvPr id="8" name="Footer Placeholder 7">
            <a:extLst>
              <a:ext uri="{FF2B5EF4-FFF2-40B4-BE49-F238E27FC236}">
                <a16:creationId xmlns:a16="http://schemas.microsoft.com/office/drawing/2014/main" id="{E3082405-9D4A-A610-ADF1-B2803E695B4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CEF81C2-3686-9EAB-DF92-53D6101DA12C}"/>
              </a:ext>
            </a:extLst>
          </p:cNvPr>
          <p:cNvSpPr>
            <a:spLocks noGrp="1"/>
          </p:cNvSpPr>
          <p:nvPr>
            <p:ph type="sldNum" sz="quarter" idx="12"/>
          </p:nvPr>
        </p:nvSpPr>
        <p:spPr/>
        <p:txBody>
          <a:bodyPr/>
          <a:lstStyle/>
          <a:p>
            <a:fld id="{93D8E412-F300-4D78-8EA3-7E0626BB09C3}" type="slidenum">
              <a:rPr lang="en-IN" smtClean="0"/>
              <a:t>‹#›</a:t>
            </a:fld>
            <a:endParaRPr lang="en-IN"/>
          </a:p>
        </p:txBody>
      </p:sp>
    </p:spTree>
    <p:extLst>
      <p:ext uri="{BB962C8B-B14F-4D97-AF65-F5344CB8AC3E}">
        <p14:creationId xmlns:p14="http://schemas.microsoft.com/office/powerpoint/2010/main" val="1729649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FD07A-16A5-24A9-288D-B81456AA2C0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119A335-D7B3-309E-68B3-9F26A0996FF9}"/>
              </a:ext>
            </a:extLst>
          </p:cNvPr>
          <p:cNvSpPr>
            <a:spLocks noGrp="1"/>
          </p:cNvSpPr>
          <p:nvPr>
            <p:ph type="dt" sz="half" idx="10"/>
          </p:nvPr>
        </p:nvSpPr>
        <p:spPr/>
        <p:txBody>
          <a:bodyPr/>
          <a:lstStyle/>
          <a:p>
            <a:fld id="{54D37963-A838-4D9F-9AC5-2A13C9E967CF}" type="datetimeFigureOut">
              <a:rPr lang="en-IN" smtClean="0"/>
              <a:t>04-04-2023</a:t>
            </a:fld>
            <a:endParaRPr lang="en-IN"/>
          </a:p>
        </p:txBody>
      </p:sp>
      <p:sp>
        <p:nvSpPr>
          <p:cNvPr id="4" name="Footer Placeholder 3">
            <a:extLst>
              <a:ext uri="{FF2B5EF4-FFF2-40B4-BE49-F238E27FC236}">
                <a16:creationId xmlns:a16="http://schemas.microsoft.com/office/drawing/2014/main" id="{EBC622B9-8138-CA3A-F7DF-8983AAE8542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11AF9CB-07BE-5DF0-EEDA-57A4857E85C7}"/>
              </a:ext>
            </a:extLst>
          </p:cNvPr>
          <p:cNvSpPr>
            <a:spLocks noGrp="1"/>
          </p:cNvSpPr>
          <p:nvPr>
            <p:ph type="sldNum" sz="quarter" idx="12"/>
          </p:nvPr>
        </p:nvSpPr>
        <p:spPr/>
        <p:txBody>
          <a:bodyPr/>
          <a:lstStyle/>
          <a:p>
            <a:fld id="{93D8E412-F300-4D78-8EA3-7E0626BB09C3}" type="slidenum">
              <a:rPr lang="en-IN" smtClean="0"/>
              <a:t>‹#›</a:t>
            </a:fld>
            <a:endParaRPr lang="en-IN"/>
          </a:p>
        </p:txBody>
      </p:sp>
    </p:spTree>
    <p:extLst>
      <p:ext uri="{BB962C8B-B14F-4D97-AF65-F5344CB8AC3E}">
        <p14:creationId xmlns:p14="http://schemas.microsoft.com/office/powerpoint/2010/main" val="3137904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630CB5-6421-9151-1BDE-C8F85CD2ACE4}"/>
              </a:ext>
            </a:extLst>
          </p:cNvPr>
          <p:cNvSpPr>
            <a:spLocks noGrp="1"/>
          </p:cNvSpPr>
          <p:nvPr>
            <p:ph type="dt" sz="half" idx="10"/>
          </p:nvPr>
        </p:nvSpPr>
        <p:spPr/>
        <p:txBody>
          <a:bodyPr/>
          <a:lstStyle/>
          <a:p>
            <a:fld id="{54D37963-A838-4D9F-9AC5-2A13C9E967CF}" type="datetimeFigureOut">
              <a:rPr lang="en-IN" smtClean="0"/>
              <a:t>04-04-2023</a:t>
            </a:fld>
            <a:endParaRPr lang="en-IN"/>
          </a:p>
        </p:txBody>
      </p:sp>
      <p:sp>
        <p:nvSpPr>
          <p:cNvPr id="3" name="Footer Placeholder 2">
            <a:extLst>
              <a:ext uri="{FF2B5EF4-FFF2-40B4-BE49-F238E27FC236}">
                <a16:creationId xmlns:a16="http://schemas.microsoft.com/office/drawing/2014/main" id="{53DC7B1A-CF9D-99B5-944D-AA5AD048806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D9D5614-895B-F9CF-92C8-395148E354DD}"/>
              </a:ext>
            </a:extLst>
          </p:cNvPr>
          <p:cNvSpPr>
            <a:spLocks noGrp="1"/>
          </p:cNvSpPr>
          <p:nvPr>
            <p:ph type="sldNum" sz="quarter" idx="12"/>
          </p:nvPr>
        </p:nvSpPr>
        <p:spPr/>
        <p:txBody>
          <a:bodyPr/>
          <a:lstStyle/>
          <a:p>
            <a:fld id="{93D8E412-F300-4D78-8EA3-7E0626BB09C3}" type="slidenum">
              <a:rPr lang="en-IN" smtClean="0"/>
              <a:t>‹#›</a:t>
            </a:fld>
            <a:endParaRPr lang="en-IN"/>
          </a:p>
        </p:txBody>
      </p:sp>
    </p:spTree>
    <p:extLst>
      <p:ext uri="{BB962C8B-B14F-4D97-AF65-F5344CB8AC3E}">
        <p14:creationId xmlns:p14="http://schemas.microsoft.com/office/powerpoint/2010/main" val="1431120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BD1FE-D109-4E4A-CC43-0DC386DADE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F8E9678-2F65-A4D6-781A-228A719739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84523FE-4907-B17B-D5B8-5954534D3D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ACE84D-3B36-B89C-8859-1DC34262932E}"/>
              </a:ext>
            </a:extLst>
          </p:cNvPr>
          <p:cNvSpPr>
            <a:spLocks noGrp="1"/>
          </p:cNvSpPr>
          <p:nvPr>
            <p:ph type="dt" sz="half" idx="10"/>
          </p:nvPr>
        </p:nvSpPr>
        <p:spPr/>
        <p:txBody>
          <a:bodyPr/>
          <a:lstStyle/>
          <a:p>
            <a:fld id="{54D37963-A838-4D9F-9AC5-2A13C9E967CF}" type="datetimeFigureOut">
              <a:rPr lang="en-IN" smtClean="0"/>
              <a:t>04-04-2023</a:t>
            </a:fld>
            <a:endParaRPr lang="en-IN"/>
          </a:p>
        </p:txBody>
      </p:sp>
      <p:sp>
        <p:nvSpPr>
          <p:cNvPr id="6" name="Footer Placeholder 5">
            <a:extLst>
              <a:ext uri="{FF2B5EF4-FFF2-40B4-BE49-F238E27FC236}">
                <a16:creationId xmlns:a16="http://schemas.microsoft.com/office/drawing/2014/main" id="{C349A141-5F5D-6495-7A4D-A0E046D988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1F2664-5AF8-43F1-463A-280677A1A7C9}"/>
              </a:ext>
            </a:extLst>
          </p:cNvPr>
          <p:cNvSpPr>
            <a:spLocks noGrp="1"/>
          </p:cNvSpPr>
          <p:nvPr>
            <p:ph type="sldNum" sz="quarter" idx="12"/>
          </p:nvPr>
        </p:nvSpPr>
        <p:spPr/>
        <p:txBody>
          <a:bodyPr/>
          <a:lstStyle/>
          <a:p>
            <a:fld id="{93D8E412-F300-4D78-8EA3-7E0626BB09C3}" type="slidenum">
              <a:rPr lang="en-IN" smtClean="0"/>
              <a:t>‹#›</a:t>
            </a:fld>
            <a:endParaRPr lang="en-IN"/>
          </a:p>
        </p:txBody>
      </p:sp>
    </p:spTree>
    <p:extLst>
      <p:ext uri="{BB962C8B-B14F-4D97-AF65-F5344CB8AC3E}">
        <p14:creationId xmlns:p14="http://schemas.microsoft.com/office/powerpoint/2010/main" val="3067553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ED7CA-4846-D2A0-17D2-B5EF1425E2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D4187FA-D91C-0E0F-4C08-B3545A49A0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D8BF10D-630E-BB62-DCA8-B6E82AAE15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1C5C5C-32E9-2D6E-00A7-2CB30525A2C6}"/>
              </a:ext>
            </a:extLst>
          </p:cNvPr>
          <p:cNvSpPr>
            <a:spLocks noGrp="1"/>
          </p:cNvSpPr>
          <p:nvPr>
            <p:ph type="dt" sz="half" idx="10"/>
          </p:nvPr>
        </p:nvSpPr>
        <p:spPr/>
        <p:txBody>
          <a:bodyPr/>
          <a:lstStyle/>
          <a:p>
            <a:fld id="{54D37963-A838-4D9F-9AC5-2A13C9E967CF}" type="datetimeFigureOut">
              <a:rPr lang="en-IN" smtClean="0"/>
              <a:t>04-04-2023</a:t>
            </a:fld>
            <a:endParaRPr lang="en-IN"/>
          </a:p>
        </p:txBody>
      </p:sp>
      <p:sp>
        <p:nvSpPr>
          <p:cNvPr id="6" name="Footer Placeholder 5">
            <a:extLst>
              <a:ext uri="{FF2B5EF4-FFF2-40B4-BE49-F238E27FC236}">
                <a16:creationId xmlns:a16="http://schemas.microsoft.com/office/drawing/2014/main" id="{F23FFD9E-E702-9495-2A7A-F36B21A1A8C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6BDCEE-7C4B-D93C-6E36-34AB2C13730C}"/>
              </a:ext>
            </a:extLst>
          </p:cNvPr>
          <p:cNvSpPr>
            <a:spLocks noGrp="1"/>
          </p:cNvSpPr>
          <p:nvPr>
            <p:ph type="sldNum" sz="quarter" idx="12"/>
          </p:nvPr>
        </p:nvSpPr>
        <p:spPr/>
        <p:txBody>
          <a:bodyPr/>
          <a:lstStyle/>
          <a:p>
            <a:fld id="{93D8E412-F300-4D78-8EA3-7E0626BB09C3}" type="slidenum">
              <a:rPr lang="en-IN" smtClean="0"/>
              <a:t>‹#›</a:t>
            </a:fld>
            <a:endParaRPr lang="en-IN"/>
          </a:p>
        </p:txBody>
      </p:sp>
    </p:spTree>
    <p:extLst>
      <p:ext uri="{BB962C8B-B14F-4D97-AF65-F5344CB8AC3E}">
        <p14:creationId xmlns:p14="http://schemas.microsoft.com/office/powerpoint/2010/main" val="3279995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C0A12C-4A04-9CA2-A607-6FC7A168AF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04F0C0-3D59-5FC4-9907-BAB44F8E71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BDF551-2ACE-9A8D-0B9B-E6997AD0B7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37963-A838-4D9F-9AC5-2A13C9E967CF}" type="datetimeFigureOut">
              <a:rPr lang="en-IN" smtClean="0"/>
              <a:t>04-04-2023</a:t>
            </a:fld>
            <a:endParaRPr lang="en-IN"/>
          </a:p>
        </p:txBody>
      </p:sp>
      <p:sp>
        <p:nvSpPr>
          <p:cNvPr id="5" name="Footer Placeholder 4">
            <a:extLst>
              <a:ext uri="{FF2B5EF4-FFF2-40B4-BE49-F238E27FC236}">
                <a16:creationId xmlns:a16="http://schemas.microsoft.com/office/drawing/2014/main" id="{9803B2F6-9D7C-C4AC-B9B5-C1C8F0B948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E520F11-B844-253D-5226-4E3A92D4BB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D8E412-F300-4D78-8EA3-7E0626BB09C3}" type="slidenum">
              <a:rPr lang="en-IN" smtClean="0"/>
              <a:t>‹#›</a:t>
            </a:fld>
            <a:endParaRPr lang="en-IN"/>
          </a:p>
        </p:txBody>
      </p:sp>
    </p:spTree>
    <p:extLst>
      <p:ext uri="{BB962C8B-B14F-4D97-AF65-F5344CB8AC3E}">
        <p14:creationId xmlns:p14="http://schemas.microsoft.com/office/powerpoint/2010/main" val="1302893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003BA-578A-0E6C-EBCC-13BFF730EFFA}"/>
              </a:ext>
            </a:extLst>
          </p:cNvPr>
          <p:cNvSpPr>
            <a:spLocks noGrp="1"/>
          </p:cNvSpPr>
          <p:nvPr>
            <p:ph type="title"/>
          </p:nvPr>
        </p:nvSpPr>
        <p:spPr>
          <a:xfrm>
            <a:off x="724911" y="2008356"/>
            <a:ext cx="10515600" cy="1325563"/>
          </a:xfrm>
        </p:spPr>
        <p:txBody>
          <a:bodyPr>
            <a:normAutofit/>
          </a:bodyPr>
          <a:lstStyle/>
          <a:p>
            <a:pPr algn="ctr"/>
            <a:r>
              <a:rPr lang="en-IN" sz="6000" dirty="0">
                <a:latin typeface="Times New Roman" panose="02020603050405020304" pitchFamily="18" charset="0"/>
                <a:cs typeface="Times New Roman" panose="02020603050405020304" pitchFamily="18" charset="0"/>
              </a:rPr>
              <a:t>Amazon Web Services</a:t>
            </a:r>
          </a:p>
        </p:txBody>
      </p:sp>
      <p:sp>
        <p:nvSpPr>
          <p:cNvPr id="3" name="Content Placeholder 2">
            <a:extLst>
              <a:ext uri="{FF2B5EF4-FFF2-40B4-BE49-F238E27FC236}">
                <a16:creationId xmlns:a16="http://schemas.microsoft.com/office/drawing/2014/main" id="{F5A7558F-D270-DAD1-830A-6DEBFFEECCE1}"/>
              </a:ext>
            </a:extLst>
          </p:cNvPr>
          <p:cNvSpPr>
            <a:spLocks noGrp="1"/>
          </p:cNvSpPr>
          <p:nvPr>
            <p:ph idx="1"/>
          </p:nvPr>
        </p:nvSpPr>
        <p:spPr>
          <a:xfrm>
            <a:off x="838200" y="3333919"/>
            <a:ext cx="10515600" cy="631178"/>
          </a:xfrm>
        </p:spPr>
        <p:txBody>
          <a:bodyPr>
            <a:normAutofit/>
          </a:bodyPr>
          <a:lstStyle/>
          <a:p>
            <a:pPr marL="0" indent="0" algn="ctr">
              <a:buNone/>
            </a:pPr>
            <a:r>
              <a:rPr lang="en-IN" sz="2400" dirty="0" err="1"/>
              <a:t>K.S.S.Pravallika</a:t>
            </a:r>
            <a:endParaRPr lang="en-IN" sz="2400" dirty="0"/>
          </a:p>
        </p:txBody>
      </p:sp>
    </p:spTree>
    <p:extLst>
      <p:ext uri="{BB962C8B-B14F-4D97-AF65-F5344CB8AC3E}">
        <p14:creationId xmlns:p14="http://schemas.microsoft.com/office/powerpoint/2010/main" val="3605423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CA7C0C-08C2-64E0-6CE0-4039D0A9EB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841" y="3076010"/>
            <a:ext cx="5715753" cy="3000769"/>
          </a:xfrm>
        </p:spPr>
      </p:pic>
      <p:sp>
        <p:nvSpPr>
          <p:cNvPr id="8" name="TextBox 7">
            <a:extLst>
              <a:ext uri="{FF2B5EF4-FFF2-40B4-BE49-F238E27FC236}">
                <a16:creationId xmlns:a16="http://schemas.microsoft.com/office/drawing/2014/main" id="{318F0BEF-3D97-AA86-0FFB-6A590A8011C8}"/>
              </a:ext>
            </a:extLst>
          </p:cNvPr>
          <p:cNvSpPr txBox="1"/>
          <p:nvPr/>
        </p:nvSpPr>
        <p:spPr>
          <a:xfrm>
            <a:off x="311542" y="549205"/>
            <a:ext cx="12113777" cy="1292662"/>
          </a:xfrm>
          <a:prstGeom prst="rect">
            <a:avLst/>
          </a:prstGeom>
          <a:noFill/>
        </p:spPr>
        <p:txBody>
          <a:bodyPr wrap="square" rtlCol="0">
            <a:spAutoFit/>
          </a:bodyPr>
          <a:lstStyle/>
          <a:p>
            <a:r>
              <a:rPr lang="en-IN" sz="2400" b="1" dirty="0"/>
              <a:t>Update security group and access the server:</a:t>
            </a:r>
          </a:p>
          <a:p>
            <a:pPr algn="l"/>
            <a:r>
              <a:rPr lang="en-US" b="0" i="0" dirty="0">
                <a:solidFill>
                  <a:srgbClr val="333333"/>
                </a:solidFill>
                <a:effectLst/>
              </a:rPr>
              <a:t>Ensure </a:t>
            </a:r>
            <a:r>
              <a:rPr lang="en-US" b="1" i="0" dirty="0">
                <a:solidFill>
                  <a:srgbClr val="333333"/>
                </a:solidFill>
                <a:effectLst/>
              </a:rPr>
              <a:t>Web Server</a:t>
            </a:r>
            <a:r>
              <a:rPr lang="en-US" b="0" i="0" dirty="0">
                <a:solidFill>
                  <a:srgbClr val="333333"/>
                </a:solidFill>
                <a:effectLst/>
              </a:rPr>
              <a:t> is still selected. Choose the </a:t>
            </a:r>
            <a:r>
              <a:rPr lang="en-US" b="1" i="0" dirty="0">
                <a:solidFill>
                  <a:srgbClr val="333333"/>
                </a:solidFill>
                <a:effectLst/>
              </a:rPr>
              <a:t>Details</a:t>
            </a:r>
            <a:r>
              <a:rPr lang="en-US" b="0" i="0" dirty="0">
                <a:solidFill>
                  <a:srgbClr val="333333"/>
                </a:solidFill>
                <a:effectLst/>
              </a:rPr>
              <a:t> tab. Copy the </a:t>
            </a:r>
            <a:r>
              <a:rPr lang="en-US" b="1" i="0" dirty="0">
                <a:solidFill>
                  <a:srgbClr val="333333"/>
                </a:solidFill>
                <a:effectLst/>
              </a:rPr>
              <a:t>Public IPv4 address</a:t>
            </a:r>
            <a:r>
              <a:rPr lang="en-US" b="0" i="0" dirty="0">
                <a:solidFill>
                  <a:srgbClr val="333333"/>
                </a:solidFill>
                <a:effectLst/>
              </a:rPr>
              <a:t> of your instance to your clipboard.</a:t>
            </a:r>
          </a:p>
          <a:p>
            <a:pPr algn="l"/>
            <a:r>
              <a:rPr lang="en-US" b="0" i="0" dirty="0">
                <a:solidFill>
                  <a:srgbClr val="333333"/>
                </a:solidFill>
                <a:effectLst/>
              </a:rPr>
              <a:t>Open a new tab in your web browser, paste the IP address you just copied, then press </a:t>
            </a:r>
            <a:r>
              <a:rPr lang="en-US" b="1" i="0" dirty="0">
                <a:solidFill>
                  <a:srgbClr val="333333"/>
                </a:solidFill>
                <a:effectLst/>
                <a:latin typeface="Open Sans" panose="020B0606030504020204" pitchFamily="34" charset="0"/>
              </a:rPr>
              <a:t>Ente</a:t>
            </a:r>
            <a:r>
              <a:rPr lang="en-US" b="1" dirty="0">
                <a:solidFill>
                  <a:srgbClr val="333333"/>
                </a:solidFill>
                <a:latin typeface="Open Sans" panose="020B0606030504020204" pitchFamily="34" charset="0"/>
              </a:rPr>
              <a:t>r</a:t>
            </a:r>
            <a:r>
              <a:rPr lang="en-US" b="0" i="0" dirty="0">
                <a:solidFill>
                  <a:srgbClr val="333333"/>
                </a:solidFill>
                <a:effectLst/>
                <a:latin typeface="Open Sans" panose="020B0606030504020204" pitchFamily="34" charset="0"/>
              </a:rPr>
              <a:t>.</a:t>
            </a:r>
          </a:p>
          <a:p>
            <a:endParaRPr lang="en-IN" dirty="0"/>
          </a:p>
        </p:txBody>
      </p:sp>
      <p:sp>
        <p:nvSpPr>
          <p:cNvPr id="10" name="TextBox 9">
            <a:extLst>
              <a:ext uri="{FF2B5EF4-FFF2-40B4-BE49-F238E27FC236}">
                <a16:creationId xmlns:a16="http://schemas.microsoft.com/office/drawing/2014/main" id="{F455C3D2-1283-5196-7E74-82D3875666D1}"/>
              </a:ext>
            </a:extLst>
          </p:cNvPr>
          <p:cNvSpPr txBox="1"/>
          <p:nvPr/>
        </p:nvSpPr>
        <p:spPr>
          <a:xfrm>
            <a:off x="311542" y="1573696"/>
            <a:ext cx="6210636" cy="1200329"/>
          </a:xfrm>
          <a:prstGeom prst="rect">
            <a:avLst/>
          </a:prstGeom>
          <a:noFill/>
        </p:spPr>
        <p:txBody>
          <a:bodyPr wrap="square">
            <a:spAutoFit/>
          </a:bodyPr>
          <a:lstStyle/>
          <a:p>
            <a:pPr algn="l"/>
            <a:r>
              <a:rPr lang="en-US" b="0" i="0" dirty="0">
                <a:solidFill>
                  <a:srgbClr val="333333"/>
                </a:solidFill>
                <a:effectLst/>
              </a:rPr>
              <a:t>Choose Edit inbound rules, select Add rule and then configure:</a:t>
            </a:r>
          </a:p>
          <a:p>
            <a:pPr algn="l">
              <a:buFont typeface="Arial" panose="020B0604020202020204" pitchFamily="34" charset="0"/>
              <a:buChar char="•"/>
            </a:pPr>
            <a:r>
              <a:rPr lang="en-US" b="1" i="0" dirty="0">
                <a:solidFill>
                  <a:srgbClr val="333333"/>
                </a:solidFill>
                <a:effectLst/>
              </a:rPr>
              <a:t>Type:</a:t>
            </a:r>
            <a:r>
              <a:rPr lang="en-US" b="0" i="0" dirty="0">
                <a:solidFill>
                  <a:srgbClr val="333333"/>
                </a:solidFill>
                <a:effectLst/>
              </a:rPr>
              <a:t> </a:t>
            </a:r>
            <a:r>
              <a:rPr lang="en-US" b="0" i="1" dirty="0">
                <a:solidFill>
                  <a:srgbClr val="333333"/>
                </a:solidFill>
                <a:effectLst/>
              </a:rPr>
              <a:t>HTTP</a:t>
            </a:r>
            <a:endParaRPr lang="en-US" b="0" i="0" dirty="0">
              <a:solidFill>
                <a:srgbClr val="333333"/>
              </a:solidFill>
              <a:effectLst/>
            </a:endParaRPr>
          </a:p>
          <a:p>
            <a:pPr algn="l">
              <a:buFont typeface="Arial" panose="020B0604020202020204" pitchFamily="34" charset="0"/>
              <a:buChar char="•"/>
            </a:pPr>
            <a:r>
              <a:rPr lang="en-US" b="1" i="0" dirty="0">
                <a:solidFill>
                  <a:srgbClr val="333333"/>
                </a:solidFill>
                <a:effectLst/>
              </a:rPr>
              <a:t>Source:</a:t>
            </a:r>
            <a:r>
              <a:rPr lang="en-US" b="0" i="0" dirty="0">
                <a:solidFill>
                  <a:srgbClr val="333333"/>
                </a:solidFill>
                <a:effectLst/>
              </a:rPr>
              <a:t> </a:t>
            </a:r>
            <a:r>
              <a:rPr lang="en-US" b="0" i="1" dirty="0">
                <a:solidFill>
                  <a:srgbClr val="333333"/>
                </a:solidFill>
                <a:effectLst/>
              </a:rPr>
              <a:t>Anywhere-IPv4</a:t>
            </a:r>
            <a:endParaRPr lang="en-US" b="0" i="0" dirty="0">
              <a:solidFill>
                <a:srgbClr val="333333"/>
              </a:solidFill>
              <a:effectLst/>
            </a:endParaRPr>
          </a:p>
          <a:p>
            <a:pPr algn="l">
              <a:buFont typeface="Arial" panose="020B0604020202020204" pitchFamily="34" charset="0"/>
              <a:buChar char="•"/>
            </a:pPr>
            <a:r>
              <a:rPr lang="en-US" b="0" i="0" dirty="0">
                <a:solidFill>
                  <a:srgbClr val="333333"/>
                </a:solidFill>
                <a:effectLst/>
              </a:rPr>
              <a:t>Choose Save rules</a:t>
            </a:r>
          </a:p>
        </p:txBody>
      </p:sp>
      <p:pic>
        <p:nvPicPr>
          <p:cNvPr id="11" name="Content Placeholder 4">
            <a:extLst>
              <a:ext uri="{FF2B5EF4-FFF2-40B4-BE49-F238E27FC236}">
                <a16:creationId xmlns:a16="http://schemas.microsoft.com/office/drawing/2014/main" id="{AC76F8D9-37AA-6F45-66D7-0EA8D695A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076010"/>
            <a:ext cx="5884653" cy="3089443"/>
          </a:xfrm>
          <a:prstGeom prst="rect">
            <a:avLst/>
          </a:prstGeom>
        </p:spPr>
      </p:pic>
    </p:spTree>
    <p:extLst>
      <p:ext uri="{BB962C8B-B14F-4D97-AF65-F5344CB8AC3E}">
        <p14:creationId xmlns:p14="http://schemas.microsoft.com/office/powerpoint/2010/main" val="3973831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09CCF06-1B93-9CDA-5C9E-6A844218A3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9377" y="1918454"/>
            <a:ext cx="6108966" cy="32072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EC56266D-1963-948F-153D-A231ABCF04F7}"/>
              </a:ext>
            </a:extLst>
          </p:cNvPr>
          <p:cNvSpPr txBox="1"/>
          <p:nvPr/>
        </p:nvSpPr>
        <p:spPr>
          <a:xfrm>
            <a:off x="734350" y="718839"/>
            <a:ext cx="9396877" cy="646331"/>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333333"/>
                </a:solidFill>
                <a:effectLst/>
                <a:ea typeface="Open Sans" panose="020B0606030504020204" pitchFamily="34" charset="0"/>
                <a:cs typeface="Open Sans" panose="020B0606030504020204" pitchFamily="34" charset="0"/>
              </a:rPr>
              <a:t>Return to the web server tab that you previously opened and refresh the page.</a:t>
            </a:r>
          </a:p>
          <a:p>
            <a:pPr marL="285750" indent="-285750" algn="l">
              <a:buFont typeface="Arial" panose="020B0604020202020204" pitchFamily="34" charset="0"/>
              <a:buChar char="•"/>
            </a:pPr>
            <a:r>
              <a:rPr lang="en-US" b="0" i="0" dirty="0">
                <a:solidFill>
                  <a:srgbClr val="333333"/>
                </a:solidFill>
                <a:effectLst/>
                <a:ea typeface="Open Sans" panose="020B0606030504020204" pitchFamily="34" charset="0"/>
                <a:cs typeface="Open Sans" panose="020B0606030504020204" pitchFamily="34" charset="0"/>
              </a:rPr>
              <a:t>You should see the message </a:t>
            </a:r>
            <a:r>
              <a:rPr lang="en-US" b="0" i="1" dirty="0">
                <a:solidFill>
                  <a:srgbClr val="333333"/>
                </a:solidFill>
                <a:effectLst/>
                <a:ea typeface="Open Sans" panose="020B0606030504020204" pitchFamily="34" charset="0"/>
                <a:cs typeface="Open Sans" panose="020B0606030504020204" pitchFamily="34" charset="0"/>
              </a:rPr>
              <a:t>Hello From Your Web Server!</a:t>
            </a:r>
            <a:endParaRPr lang="en-US" b="0" i="0" dirty="0">
              <a:solidFill>
                <a:srgbClr val="333333"/>
              </a:solidFill>
              <a:effectLst/>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B7A4D339-32E4-111B-D719-C0C66421E89A}"/>
              </a:ext>
            </a:extLst>
          </p:cNvPr>
          <p:cNvSpPr txBox="1"/>
          <p:nvPr/>
        </p:nvSpPr>
        <p:spPr>
          <a:xfrm>
            <a:off x="2552661" y="5678946"/>
            <a:ext cx="6604374" cy="707886"/>
          </a:xfrm>
          <a:prstGeom prst="rect">
            <a:avLst/>
          </a:prstGeom>
          <a:noFill/>
        </p:spPr>
        <p:txBody>
          <a:bodyPr wrap="square">
            <a:spAutoFit/>
          </a:bodyPr>
          <a:lstStyle/>
          <a:p>
            <a:pPr algn="ctr"/>
            <a:r>
              <a:rPr lang="en-US" sz="2000" b="0" i="0" dirty="0">
                <a:solidFill>
                  <a:srgbClr val="333333"/>
                </a:solidFill>
                <a:effectLst/>
              </a:rPr>
              <a:t>You have successfully modified your security group to permit    HTTP traffic into your Amazon EC2 Instance.</a:t>
            </a:r>
            <a:endParaRPr lang="en-IN" sz="2000" dirty="0"/>
          </a:p>
        </p:txBody>
      </p:sp>
    </p:spTree>
    <p:extLst>
      <p:ext uri="{BB962C8B-B14F-4D97-AF65-F5344CB8AC3E}">
        <p14:creationId xmlns:p14="http://schemas.microsoft.com/office/powerpoint/2010/main" val="3778829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CD32779-5FEF-EAD2-7082-B4585910F7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998" y="1949436"/>
            <a:ext cx="7800598" cy="4095314"/>
          </a:xfrm>
        </p:spPr>
      </p:pic>
      <p:sp>
        <p:nvSpPr>
          <p:cNvPr id="10" name="TextBox 9">
            <a:extLst>
              <a:ext uri="{FF2B5EF4-FFF2-40B4-BE49-F238E27FC236}">
                <a16:creationId xmlns:a16="http://schemas.microsoft.com/office/drawing/2014/main" id="{571FD8D0-F05F-078C-ECAF-CE3C80E33B5D}"/>
              </a:ext>
            </a:extLst>
          </p:cNvPr>
          <p:cNvSpPr txBox="1"/>
          <p:nvPr/>
        </p:nvSpPr>
        <p:spPr>
          <a:xfrm>
            <a:off x="690520" y="351585"/>
            <a:ext cx="10810959" cy="1569660"/>
          </a:xfrm>
          <a:prstGeom prst="rect">
            <a:avLst/>
          </a:prstGeom>
          <a:noFill/>
        </p:spPr>
        <p:txBody>
          <a:bodyPr wrap="square" rtlCol="0">
            <a:spAutoFit/>
          </a:bodyPr>
          <a:lstStyle/>
          <a:p>
            <a:r>
              <a:rPr lang="en-IN" sz="2400" b="1" dirty="0"/>
              <a:t>Resize the instance:</a:t>
            </a:r>
          </a:p>
          <a:p>
            <a:pPr marL="285750" indent="-285750">
              <a:buFont typeface="Arial" panose="020B0604020202020204" pitchFamily="34" charset="0"/>
              <a:buChar char="•"/>
            </a:pPr>
            <a:r>
              <a:rPr lang="en-IN" dirty="0"/>
              <a:t>First, stop the instance.</a:t>
            </a:r>
          </a:p>
          <a:p>
            <a:pPr marL="285750" indent="-285750">
              <a:buFont typeface="Arial" panose="020B0604020202020204" pitchFamily="34" charset="0"/>
              <a:buChar char="•"/>
            </a:pPr>
            <a:r>
              <a:rPr lang="en-IN" dirty="0"/>
              <a:t>Instance will be stopped.</a:t>
            </a:r>
          </a:p>
          <a:p>
            <a:pPr marL="285750" indent="-285750">
              <a:buFont typeface="Arial" panose="020B0604020202020204" pitchFamily="34" charset="0"/>
              <a:buChar char="•"/>
            </a:pPr>
            <a:r>
              <a:rPr lang="en-IN" dirty="0"/>
              <a:t>Change instance type from t2.micro to t2.small.</a:t>
            </a:r>
          </a:p>
          <a:p>
            <a:endParaRPr lang="en-IN" dirty="0"/>
          </a:p>
        </p:txBody>
      </p:sp>
    </p:spTree>
    <p:extLst>
      <p:ext uri="{BB962C8B-B14F-4D97-AF65-F5344CB8AC3E}">
        <p14:creationId xmlns:p14="http://schemas.microsoft.com/office/powerpoint/2010/main" val="563360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7298A-BF09-3241-3738-F13781979F0F}"/>
              </a:ext>
            </a:extLst>
          </p:cNvPr>
          <p:cNvSpPr>
            <a:spLocks noGrp="1"/>
          </p:cNvSpPr>
          <p:nvPr>
            <p:ph type="title"/>
          </p:nvPr>
        </p:nvSpPr>
        <p:spPr>
          <a:xfrm>
            <a:off x="733003" y="746899"/>
            <a:ext cx="10515600" cy="363403"/>
          </a:xfrm>
        </p:spPr>
        <p:txBody>
          <a:bodyPr>
            <a:noAutofit/>
          </a:bodyPr>
          <a:lstStyle/>
          <a:p>
            <a:r>
              <a:rPr lang="en-IN" sz="2000" b="1" dirty="0">
                <a:latin typeface="+mn-lt"/>
              </a:rPr>
              <a:t>Resize the EBS volume:</a:t>
            </a:r>
            <a:br>
              <a:rPr lang="en-IN" sz="2000" b="1" dirty="0">
                <a:latin typeface="+mn-lt"/>
              </a:rPr>
            </a:br>
            <a:br>
              <a:rPr lang="en-IN" sz="2000" b="1" dirty="0">
                <a:latin typeface="+mn-lt"/>
              </a:rPr>
            </a:br>
            <a:endParaRPr lang="en-IN" sz="2000" dirty="0">
              <a:latin typeface="+mn-lt"/>
            </a:endParaRPr>
          </a:p>
        </p:txBody>
      </p:sp>
      <p:pic>
        <p:nvPicPr>
          <p:cNvPr id="5" name="Content Placeholder 4">
            <a:extLst>
              <a:ext uri="{FF2B5EF4-FFF2-40B4-BE49-F238E27FC236}">
                <a16:creationId xmlns:a16="http://schemas.microsoft.com/office/drawing/2014/main" id="{D81F26F5-93EA-784F-D951-ACE29E089C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0781" y="1976888"/>
            <a:ext cx="8261435" cy="4337253"/>
          </a:xfrm>
        </p:spPr>
      </p:pic>
      <p:sp>
        <p:nvSpPr>
          <p:cNvPr id="4" name="TextBox 3">
            <a:extLst>
              <a:ext uri="{FF2B5EF4-FFF2-40B4-BE49-F238E27FC236}">
                <a16:creationId xmlns:a16="http://schemas.microsoft.com/office/drawing/2014/main" id="{CE59631E-3715-09FC-849F-D1119DDE8DC1}"/>
              </a:ext>
            </a:extLst>
          </p:cNvPr>
          <p:cNvSpPr txBox="1"/>
          <p:nvPr/>
        </p:nvSpPr>
        <p:spPr>
          <a:xfrm>
            <a:off x="733003" y="928600"/>
            <a:ext cx="6097348" cy="923330"/>
          </a:xfrm>
          <a:prstGeom prst="rect">
            <a:avLst/>
          </a:prstGeom>
          <a:noFill/>
        </p:spPr>
        <p:txBody>
          <a:bodyPr wrap="square">
            <a:spAutoFit/>
          </a:bodyPr>
          <a:lstStyle/>
          <a:p>
            <a:pPr marL="285750" indent="-285750">
              <a:buFont typeface="Arial" panose="020B0604020202020204" pitchFamily="34" charset="0"/>
              <a:buChar char="•"/>
            </a:pPr>
            <a:r>
              <a:rPr lang="en-IN" sz="1800" dirty="0">
                <a:latin typeface="+mn-lt"/>
              </a:rPr>
              <a:t>At instance, choose Storage and select volume ID.</a:t>
            </a:r>
          </a:p>
          <a:p>
            <a:pPr marL="285750" indent="-285750">
              <a:buFont typeface="Arial" panose="020B0604020202020204" pitchFamily="34" charset="0"/>
              <a:buChar char="•"/>
            </a:pPr>
            <a:r>
              <a:rPr lang="en-IN" sz="1800" dirty="0">
                <a:latin typeface="+mn-lt"/>
              </a:rPr>
              <a:t>Then select the checkbox next to volume that displays.</a:t>
            </a:r>
            <a:endParaRPr lang="en-IN" dirty="0"/>
          </a:p>
          <a:p>
            <a:pPr marL="285750" indent="-285750">
              <a:buFont typeface="Arial" panose="020B0604020202020204" pitchFamily="34" charset="0"/>
              <a:buChar char="•"/>
            </a:pPr>
            <a:r>
              <a:rPr lang="en-IN" sz="1800" dirty="0">
                <a:latin typeface="+mn-lt"/>
              </a:rPr>
              <a:t>In the actions menu, select Modify Volume.</a:t>
            </a:r>
            <a:endParaRPr lang="en-IN" dirty="0"/>
          </a:p>
        </p:txBody>
      </p:sp>
    </p:spTree>
    <p:extLst>
      <p:ext uri="{BB962C8B-B14F-4D97-AF65-F5344CB8AC3E}">
        <p14:creationId xmlns:p14="http://schemas.microsoft.com/office/powerpoint/2010/main" val="654030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6484A-4D27-55E1-4444-407151A7EC41}"/>
              </a:ext>
            </a:extLst>
          </p:cNvPr>
          <p:cNvSpPr>
            <a:spLocks noGrp="1"/>
          </p:cNvSpPr>
          <p:nvPr>
            <p:ph type="title"/>
          </p:nvPr>
        </p:nvSpPr>
        <p:spPr>
          <a:xfrm>
            <a:off x="757279" y="1052948"/>
            <a:ext cx="10515600" cy="516907"/>
          </a:xfrm>
        </p:spPr>
        <p:txBody>
          <a:bodyPr>
            <a:normAutofit/>
          </a:bodyPr>
          <a:lstStyle/>
          <a:p>
            <a:pPr marL="342900" indent="-342900">
              <a:buFont typeface="Arial" panose="020B0604020202020204" pitchFamily="34" charset="0"/>
              <a:buChar char="•"/>
            </a:pPr>
            <a:r>
              <a:rPr lang="en-IN" sz="2000" dirty="0">
                <a:latin typeface="+mn-lt"/>
              </a:rPr>
              <a:t>Change the size to 10 GiB and click modify.</a:t>
            </a:r>
          </a:p>
        </p:txBody>
      </p:sp>
      <p:pic>
        <p:nvPicPr>
          <p:cNvPr id="5" name="Content Placeholder 4">
            <a:extLst>
              <a:ext uri="{FF2B5EF4-FFF2-40B4-BE49-F238E27FC236}">
                <a16:creationId xmlns:a16="http://schemas.microsoft.com/office/drawing/2014/main" id="{D186D48F-AF18-2613-5B7F-11FFB1C6D5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6876" y="1861168"/>
            <a:ext cx="8119683" cy="4262834"/>
          </a:xfrm>
        </p:spPr>
      </p:pic>
    </p:spTree>
    <p:extLst>
      <p:ext uri="{BB962C8B-B14F-4D97-AF65-F5344CB8AC3E}">
        <p14:creationId xmlns:p14="http://schemas.microsoft.com/office/powerpoint/2010/main" val="2260604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6484A-4D27-55E1-4444-407151A7EC41}"/>
              </a:ext>
            </a:extLst>
          </p:cNvPr>
          <p:cNvSpPr>
            <a:spLocks noGrp="1"/>
          </p:cNvSpPr>
          <p:nvPr>
            <p:ph type="title"/>
          </p:nvPr>
        </p:nvSpPr>
        <p:spPr>
          <a:xfrm>
            <a:off x="757279" y="1052948"/>
            <a:ext cx="10515600" cy="516907"/>
          </a:xfrm>
        </p:spPr>
        <p:txBody>
          <a:bodyPr>
            <a:normAutofit/>
          </a:bodyPr>
          <a:lstStyle/>
          <a:p>
            <a:r>
              <a:rPr lang="en-IN" sz="2400" dirty="0">
                <a:latin typeface="+mn-lt"/>
              </a:rPr>
              <a:t>Now, start the instance.</a:t>
            </a:r>
          </a:p>
        </p:txBody>
      </p:sp>
      <p:pic>
        <p:nvPicPr>
          <p:cNvPr id="5" name="Content Placeholder 4">
            <a:extLst>
              <a:ext uri="{FF2B5EF4-FFF2-40B4-BE49-F238E27FC236}">
                <a16:creationId xmlns:a16="http://schemas.microsoft.com/office/drawing/2014/main" id="{D186D48F-AF18-2613-5B7F-11FFB1C6D52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776876" y="1861168"/>
            <a:ext cx="8119683" cy="4262834"/>
          </a:xfrm>
        </p:spPr>
      </p:pic>
    </p:spTree>
    <p:extLst>
      <p:ext uri="{BB962C8B-B14F-4D97-AF65-F5344CB8AC3E}">
        <p14:creationId xmlns:p14="http://schemas.microsoft.com/office/powerpoint/2010/main" val="2226893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DA13C3B-CC3E-BA21-B644-F30DE8C64885}"/>
              </a:ext>
            </a:extLst>
          </p:cNvPr>
          <p:cNvSpPr txBox="1"/>
          <p:nvPr/>
        </p:nvSpPr>
        <p:spPr>
          <a:xfrm>
            <a:off x="461247" y="954859"/>
            <a:ext cx="10514387" cy="1631216"/>
          </a:xfrm>
          <a:prstGeom prst="rect">
            <a:avLst/>
          </a:prstGeom>
          <a:noFill/>
        </p:spPr>
        <p:txBody>
          <a:bodyPr wrap="square" rtlCol="0">
            <a:spAutoFit/>
          </a:bodyPr>
          <a:lstStyle/>
          <a:p>
            <a:pPr algn="l"/>
            <a:r>
              <a:rPr lang="en-US" sz="2000" b="0" i="0" dirty="0">
                <a:solidFill>
                  <a:srgbClr val="333333"/>
                </a:solidFill>
                <a:effectLst/>
              </a:rPr>
              <a:t>Terminate the instance.</a:t>
            </a:r>
          </a:p>
          <a:p>
            <a:pPr marL="342900" indent="-342900" algn="l">
              <a:buFont typeface="Arial" panose="020B0604020202020204" pitchFamily="34" charset="0"/>
              <a:buChar char="•"/>
            </a:pPr>
            <a:r>
              <a:rPr lang="en-US" sz="2000" dirty="0">
                <a:solidFill>
                  <a:srgbClr val="333333"/>
                </a:solidFill>
              </a:rPr>
              <a:t>You will notice an error during termination.</a:t>
            </a:r>
          </a:p>
          <a:p>
            <a:pPr marL="342900" indent="-342900" algn="l">
              <a:buFont typeface="Arial" panose="020B0604020202020204" pitchFamily="34" charset="0"/>
              <a:buChar char="•"/>
            </a:pPr>
            <a:r>
              <a:rPr lang="en-US" sz="2000" b="0" i="0" dirty="0">
                <a:solidFill>
                  <a:srgbClr val="333333"/>
                </a:solidFill>
                <a:effectLst/>
              </a:rPr>
              <a:t>Then click on actions menu, select instance settings.</a:t>
            </a:r>
          </a:p>
          <a:p>
            <a:pPr marL="342900" indent="-342900" algn="l">
              <a:buFont typeface="Arial" panose="020B0604020202020204" pitchFamily="34" charset="0"/>
              <a:buChar char="•"/>
            </a:pPr>
            <a:r>
              <a:rPr lang="en-US" sz="2000" dirty="0">
                <a:solidFill>
                  <a:srgbClr val="333333"/>
                </a:solidFill>
              </a:rPr>
              <a:t>Click on change termination </a:t>
            </a:r>
            <a:r>
              <a:rPr lang="en-US" sz="2000" dirty="0" err="1">
                <a:solidFill>
                  <a:srgbClr val="333333"/>
                </a:solidFill>
              </a:rPr>
              <a:t>protection.</a:t>
            </a:r>
            <a:r>
              <a:rPr lang="en-US" sz="2000" b="0" i="0" dirty="0" err="1">
                <a:solidFill>
                  <a:srgbClr val="333333"/>
                </a:solidFill>
                <a:effectLst/>
              </a:rPr>
              <a:t>Deselect</a:t>
            </a:r>
            <a:r>
              <a:rPr lang="en-US" sz="2000" b="0" i="0" dirty="0">
                <a:solidFill>
                  <a:srgbClr val="333333"/>
                </a:solidFill>
                <a:effectLst/>
              </a:rPr>
              <a:t> enable</a:t>
            </a:r>
            <a:r>
              <a:rPr lang="en-US" sz="2000" dirty="0">
                <a:solidFill>
                  <a:srgbClr val="333333"/>
                </a:solidFill>
              </a:rPr>
              <a:t>.</a:t>
            </a:r>
            <a:r>
              <a:rPr lang="en-US" sz="2000" b="0" i="0" dirty="0">
                <a:solidFill>
                  <a:srgbClr val="333333"/>
                </a:solidFill>
                <a:effectLst/>
              </a:rPr>
              <a:t> </a:t>
            </a:r>
          </a:p>
          <a:p>
            <a:pPr algn="l"/>
            <a:endParaRPr lang="en-US" sz="2000" b="0" i="0" dirty="0">
              <a:solidFill>
                <a:srgbClr val="333333"/>
              </a:solidFill>
              <a:effectLst/>
            </a:endParaRPr>
          </a:p>
        </p:txBody>
      </p:sp>
      <p:pic>
        <p:nvPicPr>
          <p:cNvPr id="5" name="Content Placeholder 4">
            <a:extLst>
              <a:ext uri="{FF2B5EF4-FFF2-40B4-BE49-F238E27FC236}">
                <a16:creationId xmlns:a16="http://schemas.microsoft.com/office/drawing/2014/main" id="{5D0009AC-5544-4041-BE41-DE227A4616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4697" y="2343516"/>
            <a:ext cx="8017519" cy="4209198"/>
          </a:xfrm>
        </p:spPr>
      </p:pic>
      <p:sp>
        <p:nvSpPr>
          <p:cNvPr id="7" name="TextBox 6">
            <a:extLst>
              <a:ext uri="{FF2B5EF4-FFF2-40B4-BE49-F238E27FC236}">
                <a16:creationId xmlns:a16="http://schemas.microsoft.com/office/drawing/2014/main" id="{1A564E66-9C7B-592C-6E47-5CF297356455}"/>
              </a:ext>
            </a:extLst>
          </p:cNvPr>
          <p:cNvSpPr txBox="1"/>
          <p:nvPr/>
        </p:nvSpPr>
        <p:spPr>
          <a:xfrm>
            <a:off x="461247" y="462697"/>
            <a:ext cx="6097348" cy="369332"/>
          </a:xfrm>
          <a:prstGeom prst="rect">
            <a:avLst/>
          </a:prstGeom>
          <a:noFill/>
        </p:spPr>
        <p:txBody>
          <a:bodyPr wrap="square">
            <a:spAutoFit/>
          </a:bodyPr>
          <a:lstStyle/>
          <a:p>
            <a:pPr algn="l"/>
            <a:r>
              <a:rPr lang="en-IN" b="1" i="0" dirty="0">
                <a:solidFill>
                  <a:srgbClr val="333333"/>
                </a:solidFill>
                <a:effectLst/>
                <a:latin typeface="Open Sans" panose="020B0606030504020204" pitchFamily="34" charset="0"/>
              </a:rPr>
              <a:t>Testing Termination Protection:</a:t>
            </a:r>
          </a:p>
        </p:txBody>
      </p:sp>
    </p:spTree>
    <p:extLst>
      <p:ext uri="{BB962C8B-B14F-4D97-AF65-F5344CB8AC3E}">
        <p14:creationId xmlns:p14="http://schemas.microsoft.com/office/powerpoint/2010/main" val="458182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58F8AD-B9DB-17D5-F0D6-AE8250D21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044" y="1936020"/>
            <a:ext cx="7379938" cy="3874468"/>
          </a:xfrm>
          <a:prstGeom prst="rect">
            <a:avLst/>
          </a:prstGeom>
        </p:spPr>
      </p:pic>
      <p:sp>
        <p:nvSpPr>
          <p:cNvPr id="15" name="Content Placeholder 14">
            <a:extLst>
              <a:ext uri="{FF2B5EF4-FFF2-40B4-BE49-F238E27FC236}">
                <a16:creationId xmlns:a16="http://schemas.microsoft.com/office/drawing/2014/main" id="{21EFD83A-5892-2086-1440-08D14F5074B7}"/>
              </a:ext>
            </a:extLst>
          </p:cNvPr>
          <p:cNvSpPr>
            <a:spLocks noGrp="1"/>
          </p:cNvSpPr>
          <p:nvPr>
            <p:ph idx="1"/>
          </p:nvPr>
        </p:nvSpPr>
        <p:spPr>
          <a:xfrm>
            <a:off x="571164" y="1226813"/>
            <a:ext cx="10515600" cy="432054"/>
          </a:xfrm>
        </p:spPr>
        <p:txBody>
          <a:bodyPr>
            <a:normAutofit/>
          </a:bodyPr>
          <a:lstStyle/>
          <a:p>
            <a:r>
              <a:rPr lang="en-IN" sz="2000" dirty="0"/>
              <a:t>Successfully removed termination protection.</a:t>
            </a:r>
          </a:p>
        </p:txBody>
      </p:sp>
    </p:spTree>
    <p:extLst>
      <p:ext uri="{BB962C8B-B14F-4D97-AF65-F5344CB8AC3E}">
        <p14:creationId xmlns:p14="http://schemas.microsoft.com/office/powerpoint/2010/main" val="804866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58F8AD-B9DB-17D5-F0D6-AE8250D210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68466" y="1312934"/>
            <a:ext cx="7379938" cy="3874467"/>
          </a:xfrm>
          <a:prstGeom prst="rect">
            <a:avLst/>
          </a:prstGeom>
        </p:spPr>
      </p:pic>
      <p:sp>
        <p:nvSpPr>
          <p:cNvPr id="15" name="Content Placeholder 14">
            <a:extLst>
              <a:ext uri="{FF2B5EF4-FFF2-40B4-BE49-F238E27FC236}">
                <a16:creationId xmlns:a16="http://schemas.microsoft.com/office/drawing/2014/main" id="{21EFD83A-5892-2086-1440-08D14F5074B7}"/>
              </a:ext>
            </a:extLst>
          </p:cNvPr>
          <p:cNvSpPr>
            <a:spLocks noGrp="1"/>
          </p:cNvSpPr>
          <p:nvPr>
            <p:ph idx="1"/>
          </p:nvPr>
        </p:nvSpPr>
        <p:spPr>
          <a:xfrm>
            <a:off x="603532" y="749383"/>
            <a:ext cx="10515600" cy="432054"/>
          </a:xfrm>
        </p:spPr>
        <p:txBody>
          <a:bodyPr>
            <a:normAutofit/>
          </a:bodyPr>
          <a:lstStyle/>
          <a:p>
            <a:r>
              <a:rPr lang="en-IN" sz="2000" dirty="0"/>
              <a:t>Finally, Terminate the instance.</a:t>
            </a:r>
          </a:p>
        </p:txBody>
      </p:sp>
      <p:sp>
        <p:nvSpPr>
          <p:cNvPr id="3" name="TextBox 2">
            <a:extLst>
              <a:ext uri="{FF2B5EF4-FFF2-40B4-BE49-F238E27FC236}">
                <a16:creationId xmlns:a16="http://schemas.microsoft.com/office/drawing/2014/main" id="{F47F44DE-5576-9F58-7F91-CE131347779C}"/>
              </a:ext>
            </a:extLst>
          </p:cNvPr>
          <p:cNvSpPr txBox="1"/>
          <p:nvPr/>
        </p:nvSpPr>
        <p:spPr>
          <a:xfrm>
            <a:off x="1354067" y="5795929"/>
            <a:ext cx="9483865" cy="461665"/>
          </a:xfrm>
          <a:prstGeom prst="rect">
            <a:avLst/>
          </a:prstGeom>
          <a:noFill/>
        </p:spPr>
        <p:txBody>
          <a:bodyPr wrap="square">
            <a:spAutoFit/>
          </a:bodyPr>
          <a:lstStyle/>
          <a:p>
            <a:r>
              <a:rPr lang="en-US" sz="2400" b="1" dirty="0">
                <a:solidFill>
                  <a:srgbClr val="333333"/>
                </a:solidFill>
              </a:rPr>
              <a:t>S</a:t>
            </a:r>
            <a:r>
              <a:rPr lang="en-US" sz="2400" b="1" i="0" dirty="0">
                <a:solidFill>
                  <a:srgbClr val="333333"/>
                </a:solidFill>
                <a:effectLst/>
              </a:rPr>
              <a:t>uccessfully tested termination protection and terminated the instance.</a:t>
            </a:r>
            <a:endParaRPr lang="en-IN" sz="2400" b="1" dirty="0"/>
          </a:p>
        </p:txBody>
      </p:sp>
    </p:spTree>
    <p:extLst>
      <p:ext uri="{BB962C8B-B14F-4D97-AF65-F5344CB8AC3E}">
        <p14:creationId xmlns:p14="http://schemas.microsoft.com/office/powerpoint/2010/main" val="1690193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2CF45-0ACD-1953-7DC1-CF1F9AE07C80}"/>
              </a:ext>
            </a:extLst>
          </p:cNvPr>
          <p:cNvSpPr>
            <a:spLocks noGrp="1"/>
          </p:cNvSpPr>
          <p:nvPr>
            <p:ph type="ctrTitle"/>
          </p:nvPr>
        </p:nvSpPr>
        <p:spPr/>
        <p:txBody>
          <a:bodyPr>
            <a:normAutofit/>
          </a:bodyPr>
          <a:lstStyle/>
          <a:p>
            <a:r>
              <a:rPr lang="en-IN" sz="4800" dirty="0">
                <a:latin typeface="Times New Roman" panose="02020603050405020304" pitchFamily="18" charset="0"/>
                <a:cs typeface="Times New Roman" panose="02020603050405020304" pitchFamily="18" charset="0"/>
              </a:rPr>
              <a:t>Working with EBS</a:t>
            </a:r>
          </a:p>
        </p:txBody>
      </p:sp>
    </p:spTree>
    <p:extLst>
      <p:ext uri="{BB962C8B-B14F-4D97-AF65-F5344CB8AC3E}">
        <p14:creationId xmlns:p14="http://schemas.microsoft.com/office/powerpoint/2010/main" val="2593141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885E9-354F-C5FB-6DD6-AA03D1A843BE}"/>
              </a:ext>
            </a:extLst>
          </p:cNvPr>
          <p:cNvSpPr>
            <a:spLocks noGrp="1"/>
          </p:cNvSpPr>
          <p:nvPr>
            <p:ph type="ctrTitle"/>
          </p:nvPr>
        </p:nvSpPr>
        <p:spPr>
          <a:xfrm>
            <a:off x="1524000" y="2783659"/>
            <a:ext cx="9144000" cy="726303"/>
          </a:xfrm>
        </p:spPr>
        <p:txBody>
          <a:bodyPr>
            <a:noAutofit/>
          </a:bodyPr>
          <a:lstStyle/>
          <a:p>
            <a:r>
              <a:rPr lang="en-IN" sz="4800" dirty="0">
                <a:latin typeface="Times New Roman" panose="02020603050405020304" pitchFamily="18" charset="0"/>
                <a:cs typeface="Times New Roman" panose="02020603050405020304" pitchFamily="18" charset="0"/>
              </a:rPr>
              <a:t>Amazon EC2</a:t>
            </a:r>
          </a:p>
        </p:txBody>
      </p:sp>
    </p:spTree>
    <p:extLst>
      <p:ext uri="{BB962C8B-B14F-4D97-AF65-F5344CB8AC3E}">
        <p14:creationId xmlns:p14="http://schemas.microsoft.com/office/powerpoint/2010/main" val="1569349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D9689-7738-CAE6-BFBA-EDEE3857C057}"/>
              </a:ext>
            </a:extLst>
          </p:cNvPr>
          <p:cNvSpPr>
            <a:spLocks noGrp="1"/>
          </p:cNvSpPr>
          <p:nvPr>
            <p:ph type="title"/>
          </p:nvPr>
        </p:nvSpPr>
        <p:spPr/>
        <p:txBody>
          <a:bodyPr>
            <a:normAutofit/>
          </a:bodyPr>
          <a:lstStyle/>
          <a:p>
            <a:r>
              <a:rPr lang="en-IN" sz="2800" b="1" dirty="0">
                <a:latin typeface="+mn-lt"/>
              </a:rPr>
              <a:t>Create a New EBS Volume:</a:t>
            </a:r>
          </a:p>
        </p:txBody>
      </p:sp>
      <p:sp>
        <p:nvSpPr>
          <p:cNvPr id="3" name="Content Placeholder 2">
            <a:extLst>
              <a:ext uri="{FF2B5EF4-FFF2-40B4-BE49-F238E27FC236}">
                <a16:creationId xmlns:a16="http://schemas.microsoft.com/office/drawing/2014/main" id="{45C9C9A9-5CC2-4C0A-4347-AEA4F2C1BB89}"/>
              </a:ext>
            </a:extLst>
          </p:cNvPr>
          <p:cNvSpPr>
            <a:spLocks noGrp="1"/>
          </p:cNvSpPr>
          <p:nvPr>
            <p:ph idx="1"/>
          </p:nvPr>
        </p:nvSpPr>
        <p:spPr/>
        <p:txBody>
          <a:bodyPr/>
          <a:lstStyle/>
          <a:p>
            <a:r>
              <a:rPr lang="en-IN" sz="2000" dirty="0"/>
              <a:t>On “Services” menu, click EC2</a:t>
            </a:r>
            <a:r>
              <a:rPr lang="en-IN" dirty="0"/>
              <a:t>.</a:t>
            </a:r>
          </a:p>
        </p:txBody>
      </p:sp>
      <p:pic>
        <p:nvPicPr>
          <p:cNvPr id="5" name="Picture 4">
            <a:extLst>
              <a:ext uri="{FF2B5EF4-FFF2-40B4-BE49-F238E27FC236}">
                <a16:creationId xmlns:a16="http://schemas.microsoft.com/office/drawing/2014/main" id="{C75139A4-688E-74D5-7BB7-6BFB13660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0370" y="2729037"/>
            <a:ext cx="6522181" cy="3424145"/>
          </a:xfrm>
          <a:prstGeom prst="rect">
            <a:avLst/>
          </a:prstGeom>
        </p:spPr>
      </p:pic>
    </p:spTree>
    <p:extLst>
      <p:ext uri="{BB962C8B-B14F-4D97-AF65-F5344CB8AC3E}">
        <p14:creationId xmlns:p14="http://schemas.microsoft.com/office/powerpoint/2010/main" val="1836786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5116A1-AE60-4182-250B-6F2BFAFB5A27}"/>
              </a:ext>
            </a:extLst>
          </p:cNvPr>
          <p:cNvSpPr>
            <a:spLocks noGrp="1"/>
          </p:cNvSpPr>
          <p:nvPr>
            <p:ph idx="1"/>
          </p:nvPr>
        </p:nvSpPr>
        <p:spPr>
          <a:xfrm>
            <a:off x="655455" y="218485"/>
            <a:ext cx="10698345" cy="5958478"/>
          </a:xfrm>
        </p:spPr>
        <p:txBody>
          <a:bodyPr/>
          <a:lstStyle/>
          <a:p>
            <a:r>
              <a:rPr lang="en-IN" sz="2000" dirty="0"/>
              <a:t>choose instances.</a:t>
            </a:r>
          </a:p>
          <a:p>
            <a:endParaRPr lang="en-IN" sz="2400" dirty="0"/>
          </a:p>
          <a:p>
            <a:endParaRPr lang="en-IN" dirty="0"/>
          </a:p>
          <a:p>
            <a:endParaRPr lang="en-IN" dirty="0"/>
          </a:p>
          <a:p>
            <a:endParaRPr lang="en-IN" dirty="0"/>
          </a:p>
          <a:p>
            <a:pPr marL="0" indent="0">
              <a:buNone/>
            </a:pPr>
            <a:endParaRPr lang="en-IN" sz="2000" dirty="0"/>
          </a:p>
          <a:p>
            <a:r>
              <a:rPr lang="en-IN" sz="2000" dirty="0"/>
              <a:t>Lab has already been launched.</a:t>
            </a:r>
          </a:p>
          <a:p>
            <a:endParaRPr lang="en-IN" dirty="0"/>
          </a:p>
        </p:txBody>
      </p:sp>
      <p:pic>
        <p:nvPicPr>
          <p:cNvPr id="5" name="Picture 4">
            <a:extLst>
              <a:ext uri="{FF2B5EF4-FFF2-40B4-BE49-F238E27FC236}">
                <a16:creationId xmlns:a16="http://schemas.microsoft.com/office/drawing/2014/main" id="{360E0397-6CCB-CE99-F662-6B2620AAE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7255" y="306966"/>
            <a:ext cx="5258733" cy="2760835"/>
          </a:xfrm>
          <a:prstGeom prst="rect">
            <a:avLst/>
          </a:prstGeom>
        </p:spPr>
      </p:pic>
      <p:pic>
        <p:nvPicPr>
          <p:cNvPr id="7" name="Picture 6">
            <a:extLst>
              <a:ext uri="{FF2B5EF4-FFF2-40B4-BE49-F238E27FC236}">
                <a16:creationId xmlns:a16="http://schemas.microsoft.com/office/drawing/2014/main" id="{8BC8D7D4-40FB-03CB-EDEF-AAB3071A1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373" y="3429000"/>
            <a:ext cx="5737253" cy="3012058"/>
          </a:xfrm>
          <a:prstGeom prst="rect">
            <a:avLst/>
          </a:prstGeom>
        </p:spPr>
      </p:pic>
    </p:spTree>
    <p:extLst>
      <p:ext uri="{BB962C8B-B14F-4D97-AF65-F5344CB8AC3E}">
        <p14:creationId xmlns:p14="http://schemas.microsoft.com/office/powerpoint/2010/main" val="4257185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E3191F-9AB1-BFE5-483B-75AAD48184A7}"/>
              </a:ext>
            </a:extLst>
          </p:cNvPr>
          <p:cNvSpPr>
            <a:spLocks noGrp="1"/>
          </p:cNvSpPr>
          <p:nvPr>
            <p:ph idx="1"/>
          </p:nvPr>
        </p:nvSpPr>
        <p:spPr>
          <a:xfrm>
            <a:off x="752559" y="396510"/>
            <a:ext cx="10601241" cy="5764269"/>
          </a:xfrm>
        </p:spPr>
        <p:txBody>
          <a:bodyPr/>
          <a:lstStyle/>
          <a:p>
            <a:r>
              <a:rPr lang="en-IN" sz="2000" dirty="0"/>
              <a:t>choose Volumes. Then choose “Create Volume”.</a:t>
            </a:r>
          </a:p>
          <a:p>
            <a:endParaRPr lang="en-IN" dirty="0"/>
          </a:p>
          <a:p>
            <a:endParaRPr lang="en-IN" dirty="0"/>
          </a:p>
          <a:p>
            <a:endParaRPr lang="en-IN" dirty="0"/>
          </a:p>
          <a:p>
            <a:endParaRPr lang="en-IN" dirty="0"/>
          </a:p>
          <a:p>
            <a:pPr marL="0" indent="0">
              <a:buNone/>
            </a:pPr>
            <a:endParaRPr lang="en-IN" dirty="0"/>
          </a:p>
          <a:p>
            <a:r>
              <a:rPr lang="en-IN" sz="2000" dirty="0"/>
              <a:t>Configure the volume settings.</a:t>
            </a:r>
          </a:p>
        </p:txBody>
      </p:sp>
      <p:pic>
        <p:nvPicPr>
          <p:cNvPr id="9" name="Picture 8">
            <a:extLst>
              <a:ext uri="{FF2B5EF4-FFF2-40B4-BE49-F238E27FC236}">
                <a16:creationId xmlns:a16="http://schemas.microsoft.com/office/drawing/2014/main" id="{07F717B8-2683-30AF-8EDE-0DF390B92D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9769" y="931798"/>
            <a:ext cx="4682592" cy="2458361"/>
          </a:xfrm>
          <a:prstGeom prst="rect">
            <a:avLst/>
          </a:prstGeom>
        </p:spPr>
      </p:pic>
      <p:pic>
        <p:nvPicPr>
          <p:cNvPr id="11" name="Picture 10">
            <a:extLst>
              <a:ext uri="{FF2B5EF4-FFF2-40B4-BE49-F238E27FC236}">
                <a16:creationId xmlns:a16="http://schemas.microsoft.com/office/drawing/2014/main" id="{5A768D6E-82E2-783A-B605-C7B860ACA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5712" y="3925447"/>
            <a:ext cx="5225527" cy="2743401"/>
          </a:xfrm>
          <a:prstGeom prst="rect">
            <a:avLst/>
          </a:prstGeom>
        </p:spPr>
      </p:pic>
    </p:spTree>
    <p:extLst>
      <p:ext uri="{BB962C8B-B14F-4D97-AF65-F5344CB8AC3E}">
        <p14:creationId xmlns:p14="http://schemas.microsoft.com/office/powerpoint/2010/main" val="2052590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F7124E-74DC-4D04-C44C-CEDAC1D1C9F2}"/>
              </a:ext>
            </a:extLst>
          </p:cNvPr>
          <p:cNvSpPr>
            <a:spLocks noGrp="1"/>
          </p:cNvSpPr>
          <p:nvPr>
            <p:ph idx="1"/>
          </p:nvPr>
        </p:nvSpPr>
        <p:spPr>
          <a:xfrm>
            <a:off x="679731" y="323681"/>
            <a:ext cx="11512269" cy="5853282"/>
          </a:xfrm>
        </p:spPr>
        <p:txBody>
          <a:bodyPr/>
          <a:lstStyle/>
          <a:p>
            <a:r>
              <a:rPr lang="en-IN" sz="2000" dirty="0"/>
              <a:t>Add tag and choose “create volume”.</a:t>
            </a:r>
          </a:p>
          <a:p>
            <a:endParaRPr lang="en-IN" dirty="0"/>
          </a:p>
          <a:p>
            <a:endParaRPr lang="en-IN" dirty="0"/>
          </a:p>
          <a:p>
            <a:endParaRPr lang="en-IN" dirty="0"/>
          </a:p>
          <a:p>
            <a:endParaRPr lang="en-IN" dirty="0"/>
          </a:p>
          <a:p>
            <a:pPr marL="0" indent="0">
              <a:buNone/>
            </a:pPr>
            <a:endParaRPr lang="en-IN" dirty="0"/>
          </a:p>
          <a:p>
            <a:r>
              <a:rPr lang="en-IN" sz="2000" dirty="0"/>
              <a:t>Volume is created. Select “My Volume” and in the Actions </a:t>
            </a:r>
            <a:r>
              <a:rPr lang="en-IN" sz="2000" dirty="0" err="1"/>
              <a:t>menu,choose</a:t>
            </a:r>
            <a:r>
              <a:rPr lang="en-IN" sz="2000" dirty="0"/>
              <a:t> “Attach Volume”.</a:t>
            </a:r>
          </a:p>
        </p:txBody>
      </p:sp>
      <p:pic>
        <p:nvPicPr>
          <p:cNvPr id="5" name="Picture 4">
            <a:extLst>
              <a:ext uri="{FF2B5EF4-FFF2-40B4-BE49-F238E27FC236}">
                <a16:creationId xmlns:a16="http://schemas.microsoft.com/office/drawing/2014/main" id="{35ED6232-7EFA-3968-EF5B-9D0A05F2A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773552"/>
            <a:ext cx="4717657" cy="2476770"/>
          </a:xfrm>
          <a:prstGeom prst="rect">
            <a:avLst/>
          </a:prstGeom>
        </p:spPr>
      </p:pic>
      <p:pic>
        <p:nvPicPr>
          <p:cNvPr id="7" name="Picture 6">
            <a:extLst>
              <a:ext uri="{FF2B5EF4-FFF2-40B4-BE49-F238E27FC236}">
                <a16:creationId xmlns:a16="http://schemas.microsoft.com/office/drawing/2014/main" id="{03AC3E85-2865-6210-731F-906A888055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9443" y="3700193"/>
            <a:ext cx="5558073" cy="2917988"/>
          </a:xfrm>
          <a:prstGeom prst="rect">
            <a:avLst/>
          </a:prstGeom>
        </p:spPr>
      </p:pic>
    </p:spTree>
    <p:extLst>
      <p:ext uri="{BB962C8B-B14F-4D97-AF65-F5344CB8AC3E}">
        <p14:creationId xmlns:p14="http://schemas.microsoft.com/office/powerpoint/2010/main" val="1494782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FE4AD3-0B3C-D4CD-E38A-C318E080A4ED}"/>
              </a:ext>
            </a:extLst>
          </p:cNvPr>
          <p:cNvSpPr>
            <a:spLocks noGrp="1"/>
          </p:cNvSpPr>
          <p:nvPr>
            <p:ph idx="1"/>
          </p:nvPr>
        </p:nvSpPr>
        <p:spPr>
          <a:xfrm>
            <a:off x="704007" y="1028995"/>
            <a:ext cx="10649793" cy="5829005"/>
          </a:xfrm>
        </p:spPr>
        <p:txBody>
          <a:bodyPr>
            <a:normAutofit/>
          </a:bodyPr>
          <a:lstStyle/>
          <a:p>
            <a:r>
              <a:rPr lang="en-IN" sz="2000" dirty="0"/>
              <a:t>Choose the Instance field and choose “Attach Volume”.</a:t>
            </a:r>
          </a:p>
          <a:p>
            <a:pPr marL="0" indent="0">
              <a:buNone/>
            </a:pPr>
            <a:r>
              <a:rPr lang="en-IN" sz="2000" dirty="0"/>
              <a:t>   Then the volume will be in use.</a:t>
            </a:r>
          </a:p>
        </p:txBody>
      </p:sp>
      <p:pic>
        <p:nvPicPr>
          <p:cNvPr id="5" name="Picture 4">
            <a:extLst>
              <a:ext uri="{FF2B5EF4-FFF2-40B4-BE49-F238E27FC236}">
                <a16:creationId xmlns:a16="http://schemas.microsoft.com/office/drawing/2014/main" id="{B737DAAD-5AEC-EBF8-3EA9-9A6E82A8E6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4321" y="2047285"/>
            <a:ext cx="7768355" cy="4078387"/>
          </a:xfrm>
          <a:prstGeom prst="rect">
            <a:avLst/>
          </a:prstGeom>
        </p:spPr>
      </p:pic>
    </p:spTree>
    <p:extLst>
      <p:ext uri="{BB962C8B-B14F-4D97-AF65-F5344CB8AC3E}">
        <p14:creationId xmlns:p14="http://schemas.microsoft.com/office/powerpoint/2010/main" val="113469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BFBB8F-FC79-453D-3418-ED6544C2AB78}"/>
              </a:ext>
            </a:extLst>
          </p:cNvPr>
          <p:cNvSpPr>
            <a:spLocks noGrp="1"/>
          </p:cNvSpPr>
          <p:nvPr>
            <p:ph idx="1"/>
          </p:nvPr>
        </p:nvSpPr>
        <p:spPr>
          <a:xfrm>
            <a:off x="606903" y="380326"/>
            <a:ext cx="10746897" cy="5780453"/>
          </a:xfrm>
        </p:spPr>
        <p:txBody>
          <a:bodyPr>
            <a:normAutofit/>
          </a:bodyPr>
          <a:lstStyle/>
          <a:p>
            <a:r>
              <a:rPr lang="en-IN" sz="2000" dirty="0"/>
              <a:t>Redirecting to instructions panel, choose Details and click on Show.</a:t>
            </a:r>
          </a:p>
          <a:p>
            <a:r>
              <a:rPr lang="en-IN" sz="2000" dirty="0"/>
              <a:t>   Credentials window will open and choose Download PPK button and</a:t>
            </a:r>
          </a:p>
          <a:p>
            <a:r>
              <a:rPr lang="en-IN" sz="2000" dirty="0"/>
              <a:t>   save the </a:t>
            </a:r>
            <a:r>
              <a:rPr lang="en-IN" sz="2000" dirty="0" err="1"/>
              <a:t>labuser.ppk</a:t>
            </a:r>
            <a:r>
              <a:rPr lang="en-IN" sz="2000" dirty="0"/>
              <a:t> file.</a:t>
            </a:r>
          </a:p>
        </p:txBody>
      </p:sp>
      <p:pic>
        <p:nvPicPr>
          <p:cNvPr id="5" name="Picture 4">
            <a:extLst>
              <a:ext uri="{FF2B5EF4-FFF2-40B4-BE49-F238E27FC236}">
                <a16:creationId xmlns:a16="http://schemas.microsoft.com/office/drawing/2014/main" id="{0AAA4281-8857-1AE7-33B4-8501C1EC1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20" y="2104264"/>
            <a:ext cx="5566165" cy="2922236"/>
          </a:xfrm>
          <a:prstGeom prst="rect">
            <a:avLst/>
          </a:prstGeom>
        </p:spPr>
      </p:pic>
      <p:pic>
        <p:nvPicPr>
          <p:cNvPr id="7" name="Picture 6">
            <a:extLst>
              <a:ext uri="{FF2B5EF4-FFF2-40B4-BE49-F238E27FC236}">
                <a16:creationId xmlns:a16="http://schemas.microsoft.com/office/drawing/2014/main" id="{80B8DC21-0657-567B-A6C5-CF7A634D6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941" y="1953347"/>
            <a:ext cx="6141086" cy="3224070"/>
          </a:xfrm>
          <a:prstGeom prst="rect">
            <a:avLst/>
          </a:prstGeom>
        </p:spPr>
      </p:pic>
      <p:pic>
        <p:nvPicPr>
          <p:cNvPr id="9" name="Picture 8">
            <a:extLst>
              <a:ext uri="{FF2B5EF4-FFF2-40B4-BE49-F238E27FC236}">
                <a16:creationId xmlns:a16="http://schemas.microsoft.com/office/drawing/2014/main" id="{AFFFBAFA-81AC-4CF4-9832-629AC324E2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0868" y="5676568"/>
            <a:ext cx="2978965" cy="802715"/>
          </a:xfrm>
          <a:prstGeom prst="rect">
            <a:avLst/>
          </a:prstGeom>
        </p:spPr>
      </p:pic>
    </p:spTree>
    <p:extLst>
      <p:ext uri="{BB962C8B-B14F-4D97-AF65-F5344CB8AC3E}">
        <p14:creationId xmlns:p14="http://schemas.microsoft.com/office/powerpoint/2010/main" val="2801018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23DC8B-B299-988C-1EE6-4AD877564016}"/>
              </a:ext>
            </a:extLst>
          </p:cNvPr>
          <p:cNvSpPr>
            <a:spLocks noGrp="1"/>
          </p:cNvSpPr>
          <p:nvPr>
            <p:ph idx="1"/>
          </p:nvPr>
        </p:nvSpPr>
        <p:spPr>
          <a:xfrm>
            <a:off x="647363" y="436970"/>
            <a:ext cx="10706437" cy="5739993"/>
          </a:xfrm>
        </p:spPr>
        <p:txBody>
          <a:bodyPr/>
          <a:lstStyle/>
          <a:p>
            <a:endParaRPr lang="en-IN" dirty="0"/>
          </a:p>
          <a:p>
            <a:r>
              <a:rPr lang="en-IN" sz="2000" dirty="0"/>
              <a:t>Now, You will use PuTTY to SSH to Amazon EC2 instances.</a:t>
            </a:r>
          </a:p>
          <a:p>
            <a:pPr marL="0" indent="0">
              <a:buNone/>
            </a:pPr>
            <a:r>
              <a:rPr lang="en-IN" sz="2000" dirty="0"/>
              <a:t>   Open putty.exe and configure like below:</a:t>
            </a:r>
          </a:p>
          <a:p>
            <a:pPr marL="0" indent="0">
              <a:buNone/>
            </a:pPr>
            <a:endParaRPr lang="en-IN" sz="2000" dirty="0"/>
          </a:p>
        </p:txBody>
      </p:sp>
      <p:sp>
        <p:nvSpPr>
          <p:cNvPr id="5" name="Rectangle 2">
            <a:extLst>
              <a:ext uri="{FF2B5EF4-FFF2-40B4-BE49-F238E27FC236}">
                <a16:creationId xmlns:a16="http://schemas.microsoft.com/office/drawing/2014/main" id="{244A845E-B8A2-D133-B2BF-5E96F1207FA1}"/>
              </a:ext>
            </a:extLst>
          </p:cNvPr>
          <p:cNvSpPr>
            <a:spLocks noChangeArrowheads="1"/>
          </p:cNvSpPr>
          <p:nvPr/>
        </p:nvSpPr>
        <p:spPr bwMode="auto">
          <a:xfrm>
            <a:off x="647363" y="2093434"/>
            <a:ext cx="5085170" cy="3272610"/>
          </a:xfrm>
          <a:prstGeom prst="rect">
            <a:avLst/>
          </a:prstGeom>
          <a:solidFill>
            <a:srgbClr val="F3F4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Choose</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Connection.</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200" dirty="0">
                <a:solidFill>
                  <a:srgbClr val="333333"/>
                </a:solidFill>
                <a:latin typeface="Open Sans" panose="020B0606030504020204" pitchFamily="34" charset="0"/>
                <a:cs typeface="Open Sans" panose="020B0606030504020204" pitchFamily="34" charset="0"/>
              </a:rPr>
              <a:t>Set</a:t>
            </a:r>
            <a:r>
              <a:rPr lang="en-US" altLang="en-US" sz="1200" b="1" dirty="0">
                <a:solidFill>
                  <a:srgbClr val="333333"/>
                </a:solidFill>
                <a:latin typeface="Open Sans" panose="020B0606030504020204" pitchFamily="34" charset="0"/>
                <a:cs typeface="Open Sans" panose="020B0606030504020204" pitchFamily="34" charset="0"/>
              </a:rPr>
              <a:t> Seconds between keepalives</a:t>
            </a:r>
            <a:r>
              <a:rPr lang="en-US" altLang="en-US" sz="1200" dirty="0">
                <a:solidFill>
                  <a:srgbClr val="333333"/>
                </a:solidFill>
                <a:latin typeface="Open Sans" panose="020B0606030504020204" pitchFamily="34" charset="0"/>
                <a:cs typeface="Open Sans" panose="020B0606030504020204" pitchFamily="34" charset="0"/>
              </a:rPr>
              <a:t> to </a:t>
            </a:r>
            <a:r>
              <a:rPr lang="en-US" altLang="en-US" sz="1200" b="1" dirty="0">
                <a:solidFill>
                  <a:srgbClr val="333333"/>
                </a:solidFill>
                <a:latin typeface="Open Sans" panose="020B0606030504020204" pitchFamily="34" charset="0"/>
                <a:cs typeface="Open Sans" panose="020B0606030504020204" pitchFamily="34" charset="0"/>
              </a:rPr>
              <a:t>30.</a:t>
            </a:r>
          </a:p>
          <a:p>
            <a:pPr lvl="1" eaLnBrk="0" fontAlgn="base" hangingPunct="0">
              <a:spcBef>
                <a:spcPct val="0"/>
              </a:spcBef>
              <a:spcAft>
                <a:spcPct val="0"/>
              </a:spcAft>
              <a:buFontTx/>
              <a:buChar char="•"/>
            </a:pP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Choose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Session</a:t>
            </a:r>
            <a:endParaRPr lang="en-US" altLang="en-US" sz="1200" b="1" dirty="0">
              <a:solidFill>
                <a:srgbClr val="333333"/>
              </a:solidFill>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Host Name (or IP address):</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Paste the </a:t>
            </a:r>
            <a:r>
              <a:rPr kumimoji="0" lang="en-US" altLang="en-US" sz="1200" b="0" i="1"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Public DNS or IPv4 address</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of the Lab instance that you noted earlier.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Back in PuTTY, in the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Connection</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list, expand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SSH</a:t>
            </a:r>
            <a:endPar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Choose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Auth</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and expand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Credentials</a:t>
            </a:r>
            <a:endPar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Under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Private key file for authentication:</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Choose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Browse</a:t>
            </a:r>
            <a:endPar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Browse to the </a:t>
            </a:r>
            <a:r>
              <a:rPr kumimoji="0" lang="en-US" altLang="en-US" sz="1200" b="0" i="1" u="none" strike="noStrike" cap="none" normalizeH="0" baseline="0" dirty="0" err="1">
                <a:ln>
                  <a:noFill/>
                </a:ln>
                <a:solidFill>
                  <a:srgbClr val="333333"/>
                </a:solidFill>
                <a:effectLst/>
                <a:latin typeface="Open Sans" panose="020B0606030504020204" pitchFamily="34" charset="0"/>
                <a:cs typeface="Open Sans" panose="020B0606030504020204" pitchFamily="34" charset="0"/>
              </a:rPr>
              <a:t>labsuser.ppk</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file that you downloaded, select it, and choose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Open</a:t>
            </a:r>
            <a:endPar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Choose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Open</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again.</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sz="1200" dirty="0">
                <a:solidFill>
                  <a:srgbClr val="333333"/>
                </a:solidFill>
                <a:latin typeface="Open Sans" panose="020B0606030504020204" pitchFamily="34" charset="0"/>
                <a:cs typeface="Open Sans" panose="020B0606030504020204" pitchFamily="34" charset="0"/>
              </a:rPr>
              <a:t>T</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o trust and connect to the host, choose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Accept</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When prompted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login as</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enter: </a:t>
            </a:r>
            <a:r>
              <a:rPr kumimoji="0" lang="en-US" altLang="en-US" sz="1600" b="0" i="0" u="none" strike="noStrike" cap="none" normalizeH="0" baseline="0" dirty="0">
                <a:ln>
                  <a:noFill/>
                </a:ln>
                <a:solidFill>
                  <a:srgbClr val="333333"/>
                </a:solidFill>
                <a:effectLst/>
                <a:latin typeface="var(--monospace)"/>
                <a:cs typeface="Open Sans" panose="020B0606030504020204" pitchFamily="34" charset="0"/>
              </a:rPr>
              <a:t>ec2-user</a:t>
            </a:r>
            <a:endParaRPr kumimoji="0" lang="en-US" altLang="en-US"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96921C21-C3CC-2A18-03CA-631FEE875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188" y="1949927"/>
            <a:ext cx="4638741" cy="4329492"/>
          </a:xfrm>
          <a:prstGeom prst="rect">
            <a:avLst/>
          </a:prstGeom>
        </p:spPr>
      </p:pic>
    </p:spTree>
    <p:extLst>
      <p:ext uri="{BB962C8B-B14F-4D97-AF65-F5344CB8AC3E}">
        <p14:creationId xmlns:p14="http://schemas.microsoft.com/office/powerpoint/2010/main" val="643115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56477D-E66F-41B4-07AA-A22AB86093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361" y="1090142"/>
            <a:ext cx="5011838" cy="4677716"/>
          </a:xfrm>
        </p:spPr>
      </p:pic>
      <p:pic>
        <p:nvPicPr>
          <p:cNvPr id="7" name="Picture 6">
            <a:extLst>
              <a:ext uri="{FF2B5EF4-FFF2-40B4-BE49-F238E27FC236}">
                <a16:creationId xmlns:a16="http://schemas.microsoft.com/office/drawing/2014/main" id="{323CC11E-E3E5-A26B-4ADB-FF7955192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268" y="1734639"/>
            <a:ext cx="4699870" cy="2926374"/>
          </a:xfrm>
          <a:prstGeom prst="rect">
            <a:avLst/>
          </a:prstGeom>
        </p:spPr>
      </p:pic>
    </p:spTree>
    <p:extLst>
      <p:ext uri="{BB962C8B-B14F-4D97-AF65-F5344CB8AC3E}">
        <p14:creationId xmlns:p14="http://schemas.microsoft.com/office/powerpoint/2010/main" val="4231761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1427E-DE21-E5EB-734D-3AEE56415668}"/>
              </a:ext>
            </a:extLst>
          </p:cNvPr>
          <p:cNvSpPr>
            <a:spLocks noGrp="1"/>
          </p:cNvSpPr>
          <p:nvPr>
            <p:ph idx="1"/>
          </p:nvPr>
        </p:nvSpPr>
        <p:spPr>
          <a:xfrm>
            <a:off x="655455" y="501706"/>
            <a:ext cx="10698345" cy="5675257"/>
          </a:xfrm>
        </p:spPr>
        <p:txBody>
          <a:bodyPr/>
          <a:lstStyle/>
          <a:p>
            <a:r>
              <a:rPr lang="en-IN" sz="2000" dirty="0"/>
              <a:t> create and configure your file system.</a:t>
            </a:r>
          </a:p>
          <a:p>
            <a:r>
              <a:rPr lang="en-IN" sz="2000" dirty="0"/>
              <a:t>In PuTTY, by executing certain commands, you will</a:t>
            </a:r>
            <a:r>
              <a:rPr lang="en-IN" dirty="0"/>
              <a:t> </a:t>
            </a:r>
          </a:p>
          <a:p>
            <a:pPr marL="0" indent="0">
              <a:buNone/>
            </a:pPr>
            <a:r>
              <a:rPr lang="en-US" sz="1200" b="0" i="0" dirty="0">
                <a:solidFill>
                  <a:srgbClr val="333333"/>
                </a:solidFill>
                <a:effectLst/>
                <a:latin typeface="Open Sans" panose="020B0606030504020204" pitchFamily="34" charset="0"/>
              </a:rPr>
              <a:t>View the storage available on your instance</a:t>
            </a:r>
            <a:r>
              <a:rPr lang="en-IN" sz="1200" dirty="0"/>
              <a:t>.</a:t>
            </a:r>
          </a:p>
          <a:p>
            <a:pPr marL="0" indent="0">
              <a:buNone/>
            </a:pPr>
            <a:r>
              <a:rPr lang="en-US" sz="1200" b="0" i="0" dirty="0">
                <a:solidFill>
                  <a:srgbClr val="333333"/>
                </a:solidFill>
                <a:effectLst/>
                <a:latin typeface="Open Sans" panose="020B0606030504020204" pitchFamily="34" charset="0"/>
              </a:rPr>
              <a:t>Create an ext3 file system on the new volume.</a:t>
            </a:r>
            <a:endParaRPr lang="en-IN" sz="1200" b="0" i="0" dirty="0">
              <a:solidFill>
                <a:srgbClr val="333333"/>
              </a:solidFill>
              <a:effectLst/>
              <a:latin typeface="Open Sans" panose="020B0606030504020204" pitchFamily="34" charset="0"/>
            </a:endParaRPr>
          </a:p>
          <a:p>
            <a:pPr marL="0" indent="0">
              <a:buNone/>
            </a:pPr>
            <a:r>
              <a:rPr lang="en-US" sz="1200" b="0" i="0" dirty="0">
                <a:solidFill>
                  <a:srgbClr val="333333"/>
                </a:solidFill>
                <a:effectLst/>
                <a:latin typeface="Open Sans" panose="020B0606030504020204" pitchFamily="34" charset="0"/>
              </a:rPr>
              <a:t>Create a directory for mounting the new storage volume.</a:t>
            </a:r>
            <a:endParaRPr lang="en-IN" sz="1200" dirty="0">
              <a:solidFill>
                <a:srgbClr val="333333"/>
              </a:solidFill>
              <a:latin typeface="Open Sans" panose="020B0606030504020204" pitchFamily="34" charset="0"/>
            </a:endParaRPr>
          </a:p>
          <a:p>
            <a:pPr marL="0" indent="0">
              <a:buNone/>
            </a:pPr>
            <a:r>
              <a:rPr lang="en-IN" sz="1200" b="0" i="0" dirty="0">
                <a:solidFill>
                  <a:srgbClr val="333333"/>
                </a:solidFill>
                <a:effectLst/>
                <a:latin typeface="Open Sans" panose="020B0606030504020204" pitchFamily="34" charset="0"/>
              </a:rPr>
              <a:t>Mount the new volume.</a:t>
            </a:r>
          </a:p>
          <a:p>
            <a:pPr marL="0" indent="0">
              <a:buNone/>
            </a:pPr>
            <a:r>
              <a:rPr lang="en-US" sz="1200" b="0" i="0" dirty="0">
                <a:solidFill>
                  <a:srgbClr val="333333"/>
                </a:solidFill>
                <a:effectLst/>
                <a:latin typeface="Open Sans" panose="020B0606030504020204" pitchFamily="34" charset="0"/>
              </a:rPr>
              <a:t>View the configuration file to see the setting on the last line.</a:t>
            </a:r>
            <a:endParaRPr lang="en-IN" sz="1200" dirty="0">
              <a:solidFill>
                <a:srgbClr val="333333"/>
              </a:solidFill>
              <a:latin typeface="Open Sans" panose="020B0606030504020204" pitchFamily="34" charset="0"/>
            </a:endParaRPr>
          </a:p>
          <a:p>
            <a:pPr marL="0" indent="0">
              <a:buNone/>
            </a:pPr>
            <a:r>
              <a:rPr lang="en-US" sz="1200" b="0" i="0" dirty="0">
                <a:solidFill>
                  <a:srgbClr val="333333"/>
                </a:solidFill>
                <a:effectLst/>
                <a:latin typeface="Open Sans" panose="020B0606030504020204" pitchFamily="34" charset="0"/>
              </a:rPr>
              <a:t>create a file and add some text to it.</a:t>
            </a:r>
            <a:endParaRPr lang="en-IN" sz="1200" b="0" i="0" dirty="0">
              <a:solidFill>
                <a:srgbClr val="333333"/>
              </a:solidFill>
              <a:effectLst/>
              <a:latin typeface="Open Sans" panose="020B0606030504020204" pitchFamily="34" charset="0"/>
            </a:endParaRPr>
          </a:p>
          <a:p>
            <a:pPr marL="0" indent="0">
              <a:buNone/>
            </a:pPr>
            <a:r>
              <a:rPr lang="en-US" sz="1200" b="0" i="0" dirty="0">
                <a:solidFill>
                  <a:srgbClr val="333333"/>
                </a:solidFill>
                <a:effectLst/>
                <a:latin typeface="Open Sans" panose="020B0606030504020204" pitchFamily="34" charset="0"/>
              </a:rPr>
              <a:t>Verify that the text has been written to your volume.</a:t>
            </a:r>
            <a:endParaRPr lang="en-IN" sz="1200" dirty="0"/>
          </a:p>
          <a:p>
            <a:pPr marL="0" indent="0">
              <a:buNone/>
            </a:pPr>
            <a:endParaRPr lang="en-IN" dirty="0"/>
          </a:p>
        </p:txBody>
      </p:sp>
      <p:pic>
        <p:nvPicPr>
          <p:cNvPr id="5" name="Picture 4">
            <a:extLst>
              <a:ext uri="{FF2B5EF4-FFF2-40B4-BE49-F238E27FC236}">
                <a16:creationId xmlns:a16="http://schemas.microsoft.com/office/drawing/2014/main" id="{FF5B845D-DFBE-0615-4038-E5174A0F4C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1618" y="3137741"/>
            <a:ext cx="6522182" cy="3354068"/>
          </a:xfrm>
          <a:prstGeom prst="rect">
            <a:avLst/>
          </a:prstGeom>
        </p:spPr>
      </p:pic>
    </p:spTree>
    <p:extLst>
      <p:ext uri="{BB962C8B-B14F-4D97-AF65-F5344CB8AC3E}">
        <p14:creationId xmlns:p14="http://schemas.microsoft.com/office/powerpoint/2010/main" val="3607605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A01E90-96AA-CFCA-6796-2B9D69C02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774" y="223923"/>
            <a:ext cx="6473628" cy="3329099"/>
          </a:xfrm>
          <a:prstGeom prst="rect">
            <a:avLst/>
          </a:prstGeom>
        </p:spPr>
      </p:pic>
      <p:pic>
        <p:nvPicPr>
          <p:cNvPr id="3" name="Picture 2">
            <a:extLst>
              <a:ext uri="{FF2B5EF4-FFF2-40B4-BE49-F238E27FC236}">
                <a16:creationId xmlns:a16="http://schemas.microsoft.com/office/drawing/2014/main" id="{4B80910E-E6D8-5779-9AD6-C1ABF654B9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9227" y="3645961"/>
            <a:ext cx="5980015" cy="3075256"/>
          </a:xfrm>
          <a:prstGeom prst="rect">
            <a:avLst/>
          </a:prstGeom>
        </p:spPr>
      </p:pic>
    </p:spTree>
    <p:extLst>
      <p:ext uri="{BB962C8B-B14F-4D97-AF65-F5344CB8AC3E}">
        <p14:creationId xmlns:p14="http://schemas.microsoft.com/office/powerpoint/2010/main" val="3136888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D3961C-5ED1-1403-D937-15206DE8CFB3}"/>
              </a:ext>
            </a:extLst>
          </p:cNvPr>
          <p:cNvSpPr>
            <a:spLocks noGrp="1"/>
          </p:cNvSpPr>
          <p:nvPr>
            <p:ph idx="1"/>
          </p:nvPr>
        </p:nvSpPr>
        <p:spPr>
          <a:xfrm>
            <a:off x="782053" y="637674"/>
            <a:ext cx="10571747" cy="5539289"/>
          </a:xfrm>
        </p:spPr>
        <p:txBody>
          <a:bodyPr/>
          <a:lstStyle/>
          <a:p>
            <a:pPr marL="0" indent="0">
              <a:buNone/>
            </a:pPr>
            <a:r>
              <a:rPr lang="en-IN" sz="2400" b="1" dirty="0"/>
              <a:t>Launch Amazon EC2 instance:</a:t>
            </a:r>
          </a:p>
          <a:p>
            <a:pPr marL="0" indent="0">
              <a:buNone/>
            </a:pPr>
            <a:endParaRPr lang="en-IN" dirty="0"/>
          </a:p>
          <a:p>
            <a:r>
              <a:rPr lang="en-IN" sz="2000" dirty="0"/>
              <a:t>Click on services and choose EC2. </a:t>
            </a:r>
          </a:p>
        </p:txBody>
      </p:sp>
      <p:pic>
        <p:nvPicPr>
          <p:cNvPr id="5" name="Picture 4">
            <a:extLst>
              <a:ext uri="{FF2B5EF4-FFF2-40B4-BE49-F238E27FC236}">
                <a16:creationId xmlns:a16="http://schemas.microsoft.com/office/drawing/2014/main" id="{4E7F93B8-971D-EEC9-55B0-1AC223513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881" y="2386176"/>
            <a:ext cx="6842238" cy="3592175"/>
          </a:xfrm>
          <a:prstGeom prst="rect">
            <a:avLst/>
          </a:prstGeom>
        </p:spPr>
      </p:pic>
    </p:spTree>
    <p:extLst>
      <p:ext uri="{BB962C8B-B14F-4D97-AF65-F5344CB8AC3E}">
        <p14:creationId xmlns:p14="http://schemas.microsoft.com/office/powerpoint/2010/main" val="1806639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C6382C-1E34-3D92-C948-BD57743EB9C5}"/>
              </a:ext>
            </a:extLst>
          </p:cNvPr>
          <p:cNvSpPr>
            <a:spLocks noGrp="1"/>
          </p:cNvSpPr>
          <p:nvPr>
            <p:ph idx="1"/>
          </p:nvPr>
        </p:nvSpPr>
        <p:spPr>
          <a:xfrm>
            <a:off x="534075" y="129474"/>
            <a:ext cx="10819726" cy="6047490"/>
          </a:xfrm>
        </p:spPr>
        <p:txBody>
          <a:bodyPr/>
          <a:lstStyle/>
          <a:p>
            <a:endParaRPr lang="en-IN" sz="2000" dirty="0"/>
          </a:p>
          <a:p>
            <a:endParaRPr lang="en-IN" sz="2000" dirty="0"/>
          </a:p>
          <a:p>
            <a:r>
              <a:rPr lang="en-IN" sz="2000" dirty="0"/>
              <a:t>Create an Amazon EBS Snapshot</a:t>
            </a:r>
            <a:r>
              <a:rPr lang="en-IN" dirty="0"/>
              <a:t>.</a:t>
            </a:r>
          </a:p>
          <a:p>
            <a:endParaRPr lang="en-IN" dirty="0"/>
          </a:p>
          <a:p>
            <a:endParaRPr lang="en-IN" dirty="0"/>
          </a:p>
          <a:p>
            <a:endParaRPr lang="en-IN" dirty="0"/>
          </a:p>
          <a:p>
            <a:endParaRPr lang="en-IN" dirty="0"/>
          </a:p>
          <a:p>
            <a:endParaRPr lang="en-IN" dirty="0"/>
          </a:p>
          <a:p>
            <a:pPr marL="0" indent="0">
              <a:buNone/>
            </a:pPr>
            <a:endParaRPr lang="en-IN" dirty="0"/>
          </a:p>
        </p:txBody>
      </p:sp>
      <p:pic>
        <p:nvPicPr>
          <p:cNvPr id="7" name="Picture 6">
            <a:extLst>
              <a:ext uri="{FF2B5EF4-FFF2-40B4-BE49-F238E27FC236}">
                <a16:creationId xmlns:a16="http://schemas.microsoft.com/office/drawing/2014/main" id="{F13D39C4-9C6D-4A1B-FCF5-02861342C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697" y="1579970"/>
            <a:ext cx="8003022" cy="4201587"/>
          </a:xfrm>
          <a:prstGeom prst="rect">
            <a:avLst/>
          </a:prstGeom>
        </p:spPr>
      </p:pic>
    </p:spTree>
    <p:extLst>
      <p:ext uri="{BB962C8B-B14F-4D97-AF65-F5344CB8AC3E}">
        <p14:creationId xmlns:p14="http://schemas.microsoft.com/office/powerpoint/2010/main" val="1504589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895048-EF9F-6A91-7DA0-782BBDE2897E}"/>
              </a:ext>
            </a:extLst>
          </p:cNvPr>
          <p:cNvSpPr txBox="1"/>
          <p:nvPr/>
        </p:nvSpPr>
        <p:spPr>
          <a:xfrm>
            <a:off x="1009480" y="972495"/>
            <a:ext cx="6097348" cy="400110"/>
          </a:xfrm>
          <a:prstGeom prst="rect">
            <a:avLst/>
          </a:prstGeom>
          <a:noFill/>
        </p:spPr>
        <p:txBody>
          <a:bodyPr wrap="square">
            <a:spAutoFit/>
          </a:bodyPr>
          <a:lstStyle/>
          <a:p>
            <a:pPr marL="285750" indent="-285750">
              <a:buFont typeface="Arial" panose="020B0604020202020204" pitchFamily="34" charset="0"/>
              <a:buChar char="•"/>
            </a:pPr>
            <a:r>
              <a:rPr lang="en-IN" sz="2000" dirty="0"/>
              <a:t>Create Volume from Snapshot</a:t>
            </a:r>
          </a:p>
        </p:txBody>
      </p:sp>
      <p:pic>
        <p:nvPicPr>
          <p:cNvPr id="4" name="Picture 3">
            <a:extLst>
              <a:ext uri="{FF2B5EF4-FFF2-40B4-BE49-F238E27FC236}">
                <a16:creationId xmlns:a16="http://schemas.microsoft.com/office/drawing/2014/main" id="{8AE6CAAB-F091-F0CC-60B0-609D94A1A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3603" y="1708430"/>
            <a:ext cx="8100128" cy="4252567"/>
          </a:xfrm>
          <a:prstGeom prst="rect">
            <a:avLst/>
          </a:prstGeom>
        </p:spPr>
      </p:pic>
    </p:spTree>
    <p:extLst>
      <p:ext uri="{BB962C8B-B14F-4D97-AF65-F5344CB8AC3E}">
        <p14:creationId xmlns:p14="http://schemas.microsoft.com/office/powerpoint/2010/main" val="88136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475CB2-AFAA-EA3E-CA98-E391C064A519}"/>
              </a:ext>
            </a:extLst>
          </p:cNvPr>
          <p:cNvSpPr>
            <a:spLocks noGrp="1"/>
          </p:cNvSpPr>
          <p:nvPr>
            <p:ph idx="1"/>
          </p:nvPr>
        </p:nvSpPr>
        <p:spPr>
          <a:xfrm>
            <a:off x="509798" y="509798"/>
            <a:ext cx="10844002" cy="5667165"/>
          </a:xfrm>
        </p:spPr>
        <p:txBody>
          <a:bodyPr/>
          <a:lstStyle/>
          <a:p>
            <a:r>
              <a:rPr lang="en-IN" sz="2000" dirty="0"/>
              <a:t>Attach restored volume to your EC2 instance:</a:t>
            </a:r>
          </a:p>
          <a:p>
            <a:pPr marL="0" indent="0">
              <a:buNone/>
            </a:pPr>
            <a:r>
              <a:rPr lang="en-IN" sz="2000" dirty="0"/>
              <a:t> choose volumes and select restored volume.</a:t>
            </a:r>
          </a:p>
          <a:p>
            <a:pPr marL="0" indent="0">
              <a:buNone/>
            </a:pPr>
            <a:r>
              <a:rPr lang="en-IN" sz="2000" dirty="0"/>
              <a:t> in the Actions menu, select Attach volume.</a:t>
            </a:r>
          </a:p>
          <a:p>
            <a:pPr marL="0" indent="0">
              <a:buNone/>
            </a:pPr>
            <a:endParaRPr lang="en-IN" dirty="0"/>
          </a:p>
        </p:txBody>
      </p:sp>
      <p:pic>
        <p:nvPicPr>
          <p:cNvPr id="5" name="Picture 4">
            <a:extLst>
              <a:ext uri="{FF2B5EF4-FFF2-40B4-BE49-F238E27FC236}">
                <a16:creationId xmlns:a16="http://schemas.microsoft.com/office/drawing/2014/main" id="{16F94C70-6EEA-2490-7EAD-44DBB7410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00" y="1691235"/>
            <a:ext cx="5637451" cy="3058789"/>
          </a:xfrm>
          <a:prstGeom prst="rect">
            <a:avLst/>
          </a:prstGeom>
        </p:spPr>
      </p:pic>
      <p:pic>
        <p:nvPicPr>
          <p:cNvPr id="7" name="Picture 6">
            <a:extLst>
              <a:ext uri="{FF2B5EF4-FFF2-40B4-BE49-F238E27FC236}">
                <a16:creationId xmlns:a16="http://schemas.microsoft.com/office/drawing/2014/main" id="{9528B2E3-07EF-B6F1-7A65-AE1B7D60A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7249" y="3429000"/>
            <a:ext cx="5637451" cy="3238837"/>
          </a:xfrm>
          <a:prstGeom prst="rect">
            <a:avLst/>
          </a:prstGeom>
        </p:spPr>
      </p:pic>
    </p:spTree>
    <p:extLst>
      <p:ext uri="{BB962C8B-B14F-4D97-AF65-F5344CB8AC3E}">
        <p14:creationId xmlns:p14="http://schemas.microsoft.com/office/powerpoint/2010/main" val="2083007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23D3E4-E091-1E05-0F0B-803712DF06B1}"/>
              </a:ext>
            </a:extLst>
          </p:cNvPr>
          <p:cNvSpPr>
            <a:spLocks noGrp="1"/>
          </p:cNvSpPr>
          <p:nvPr>
            <p:ph idx="1"/>
          </p:nvPr>
        </p:nvSpPr>
        <p:spPr>
          <a:xfrm>
            <a:off x="663547" y="404602"/>
            <a:ext cx="10690253" cy="5772361"/>
          </a:xfrm>
        </p:spPr>
        <p:txBody>
          <a:bodyPr>
            <a:normAutofit/>
          </a:bodyPr>
          <a:lstStyle/>
          <a:p>
            <a:r>
              <a:rPr lang="en-IN" sz="2000" dirty="0"/>
              <a:t>Mount the restored volume.</a:t>
            </a:r>
          </a:p>
          <a:p>
            <a:r>
              <a:rPr lang="en-IN" sz="2000" dirty="0"/>
              <a:t>Finally, </a:t>
            </a:r>
            <a:r>
              <a:rPr lang="en-US" sz="2000" b="0" i="0" dirty="0">
                <a:solidFill>
                  <a:srgbClr val="333333"/>
                </a:solidFill>
                <a:effectLst/>
              </a:rPr>
              <a:t>You should see file.txt.</a:t>
            </a:r>
            <a:endParaRPr lang="en-IN" sz="2000" dirty="0"/>
          </a:p>
        </p:txBody>
      </p:sp>
      <p:pic>
        <p:nvPicPr>
          <p:cNvPr id="7" name="Picture 6">
            <a:extLst>
              <a:ext uri="{FF2B5EF4-FFF2-40B4-BE49-F238E27FC236}">
                <a16:creationId xmlns:a16="http://schemas.microsoft.com/office/drawing/2014/main" id="{B1E5A7EB-1DAF-7A93-2247-1B29A5A43A98}"/>
              </a:ext>
            </a:extLst>
          </p:cNvPr>
          <p:cNvPicPr>
            <a:picLocks noChangeAspect="1"/>
          </p:cNvPicPr>
          <p:nvPr/>
        </p:nvPicPr>
        <p:blipFill rotWithShape="1">
          <a:blip r:embed="rId2">
            <a:extLst>
              <a:ext uri="{28A0092B-C50C-407E-A947-70E740481C1C}">
                <a14:useLocalDpi xmlns:a14="http://schemas.microsoft.com/office/drawing/2010/main" val="0"/>
              </a:ext>
            </a:extLst>
          </a:blip>
          <a:srcRect t="1" b="-1704"/>
          <a:stretch/>
        </p:blipFill>
        <p:spPr>
          <a:xfrm>
            <a:off x="1310911" y="1534746"/>
            <a:ext cx="8650385" cy="4524305"/>
          </a:xfrm>
          <a:prstGeom prst="rect">
            <a:avLst/>
          </a:prstGeom>
        </p:spPr>
      </p:pic>
    </p:spTree>
    <p:extLst>
      <p:ext uri="{BB962C8B-B14F-4D97-AF65-F5344CB8AC3E}">
        <p14:creationId xmlns:p14="http://schemas.microsoft.com/office/powerpoint/2010/main" val="3582464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AA1B2-E2ED-7150-C3E6-D4B30558D8D6}"/>
              </a:ext>
            </a:extLst>
          </p:cNvPr>
          <p:cNvSpPr>
            <a:spLocks noGrp="1"/>
          </p:cNvSpPr>
          <p:nvPr>
            <p:ph type="title"/>
          </p:nvPr>
        </p:nvSpPr>
        <p:spPr>
          <a:xfrm>
            <a:off x="2529436" y="2380042"/>
            <a:ext cx="10515600" cy="1325563"/>
          </a:xfrm>
        </p:spPr>
        <p:txBody>
          <a:bodyPr/>
          <a:lstStyle/>
          <a:p>
            <a:r>
              <a:rPr lang="en-IN" sz="4400" dirty="0">
                <a:latin typeface="Times New Roman" panose="02020603050405020304" pitchFamily="18" charset="0"/>
                <a:cs typeface="Times New Roman" panose="02020603050405020304" pitchFamily="18" charset="0"/>
              </a:rPr>
              <a:t>Virtual Private Cloud(VPC)</a:t>
            </a:r>
            <a:endParaRPr lang="en-IN" dirty="0"/>
          </a:p>
        </p:txBody>
      </p:sp>
    </p:spTree>
    <p:extLst>
      <p:ext uri="{BB962C8B-B14F-4D97-AF65-F5344CB8AC3E}">
        <p14:creationId xmlns:p14="http://schemas.microsoft.com/office/powerpoint/2010/main" val="201398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AC3C09-87FC-CC0D-C869-8611354F9E34}"/>
              </a:ext>
            </a:extLst>
          </p:cNvPr>
          <p:cNvSpPr>
            <a:spLocks noGrp="1"/>
          </p:cNvSpPr>
          <p:nvPr>
            <p:ph idx="1"/>
          </p:nvPr>
        </p:nvSpPr>
        <p:spPr>
          <a:xfrm>
            <a:off x="746620" y="738232"/>
            <a:ext cx="10607180" cy="5438732"/>
          </a:xfrm>
        </p:spPr>
        <p:txBody>
          <a:bodyPr>
            <a:normAutofit/>
          </a:bodyPr>
          <a:lstStyle/>
          <a:p>
            <a:r>
              <a:rPr lang="en-IN" sz="1800" dirty="0">
                <a:cs typeface="Times New Roman" panose="02020603050405020304" pitchFamily="18" charset="0"/>
              </a:rPr>
              <a:t>After logging into the AWS </a:t>
            </a:r>
            <a:r>
              <a:rPr lang="en-IN" sz="1800" dirty="0" err="1">
                <a:cs typeface="Times New Roman" panose="02020603050405020304" pitchFamily="18" charset="0"/>
              </a:rPr>
              <a:t>Academy,launch</a:t>
            </a:r>
            <a:r>
              <a:rPr lang="en-IN" sz="1800" dirty="0">
                <a:cs typeface="Times New Roman" panose="02020603050405020304" pitchFamily="18" charset="0"/>
              </a:rPr>
              <a:t> the lab to work with VPC.</a:t>
            </a:r>
          </a:p>
          <a:p>
            <a:r>
              <a:rPr lang="en-IN" sz="1800" dirty="0">
                <a:cs typeface="Times New Roman" panose="02020603050405020304" pitchFamily="18" charset="0"/>
              </a:rPr>
              <a:t>Click on the services and choose VPC</a:t>
            </a:r>
          </a:p>
        </p:txBody>
      </p:sp>
      <p:pic>
        <p:nvPicPr>
          <p:cNvPr id="5" name="Picture 4">
            <a:extLst>
              <a:ext uri="{FF2B5EF4-FFF2-40B4-BE49-F238E27FC236}">
                <a16:creationId xmlns:a16="http://schemas.microsoft.com/office/drawing/2014/main" id="{E5FE1F56-6305-3A1E-5FB2-85B29E3993D8}"/>
              </a:ext>
            </a:extLst>
          </p:cNvPr>
          <p:cNvPicPr>
            <a:picLocks noChangeAspect="1"/>
          </p:cNvPicPr>
          <p:nvPr/>
        </p:nvPicPr>
        <p:blipFill rotWithShape="1">
          <a:blip r:embed="rId2">
            <a:extLst>
              <a:ext uri="{28A0092B-C50C-407E-A947-70E740481C1C}">
                <a14:useLocalDpi xmlns:a14="http://schemas.microsoft.com/office/drawing/2010/main" val="0"/>
              </a:ext>
            </a:extLst>
          </a:blip>
          <a:srcRect l="11130" r="3726"/>
          <a:stretch/>
        </p:blipFill>
        <p:spPr>
          <a:xfrm>
            <a:off x="2432808" y="1857817"/>
            <a:ext cx="7986319" cy="4261951"/>
          </a:xfrm>
          <a:prstGeom prst="rect">
            <a:avLst/>
          </a:prstGeom>
        </p:spPr>
      </p:pic>
    </p:spTree>
    <p:extLst>
      <p:ext uri="{BB962C8B-B14F-4D97-AF65-F5344CB8AC3E}">
        <p14:creationId xmlns:p14="http://schemas.microsoft.com/office/powerpoint/2010/main" val="3512991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649C97-BA39-1A56-4F07-72A9CA00E22A}"/>
              </a:ext>
            </a:extLst>
          </p:cNvPr>
          <p:cNvSpPr txBox="1"/>
          <p:nvPr/>
        </p:nvSpPr>
        <p:spPr>
          <a:xfrm>
            <a:off x="749898" y="1095419"/>
            <a:ext cx="11244262" cy="369332"/>
          </a:xfrm>
          <a:prstGeom prst="rect">
            <a:avLst/>
          </a:prstGeom>
          <a:noFill/>
        </p:spPr>
        <p:txBody>
          <a:bodyPr wrap="square" rtlCol="0">
            <a:spAutoFit/>
          </a:bodyPr>
          <a:lstStyle/>
          <a:p>
            <a:pPr marL="285750" indent="-285750">
              <a:buFont typeface="Arial" panose="020B0604020202020204" pitchFamily="34" charset="0"/>
              <a:buChar char="•"/>
            </a:pPr>
            <a:r>
              <a:rPr lang="en-IN" dirty="0"/>
              <a:t>Click on create VPC and Create the VPC with the given requirements.</a:t>
            </a:r>
          </a:p>
        </p:txBody>
      </p:sp>
      <p:pic>
        <p:nvPicPr>
          <p:cNvPr id="4" name="Picture 3">
            <a:extLst>
              <a:ext uri="{FF2B5EF4-FFF2-40B4-BE49-F238E27FC236}">
                <a16:creationId xmlns:a16="http://schemas.microsoft.com/office/drawing/2014/main" id="{214CF4B2-06BB-E079-01FC-975E75C938D9}"/>
              </a:ext>
            </a:extLst>
          </p:cNvPr>
          <p:cNvPicPr>
            <a:picLocks noChangeAspect="1"/>
          </p:cNvPicPr>
          <p:nvPr/>
        </p:nvPicPr>
        <p:blipFill rotWithShape="1">
          <a:blip r:embed="rId2">
            <a:extLst>
              <a:ext uri="{28A0092B-C50C-407E-A947-70E740481C1C}">
                <a14:useLocalDpi xmlns:a14="http://schemas.microsoft.com/office/drawing/2010/main" val="0"/>
              </a:ext>
            </a:extLst>
          </a:blip>
          <a:srcRect l="8781" r="7801"/>
          <a:stretch/>
        </p:blipFill>
        <p:spPr>
          <a:xfrm>
            <a:off x="1921079" y="1706843"/>
            <a:ext cx="7709483" cy="4199321"/>
          </a:xfrm>
          <a:prstGeom prst="rect">
            <a:avLst/>
          </a:prstGeom>
        </p:spPr>
      </p:pic>
    </p:spTree>
    <p:extLst>
      <p:ext uri="{BB962C8B-B14F-4D97-AF65-F5344CB8AC3E}">
        <p14:creationId xmlns:p14="http://schemas.microsoft.com/office/powerpoint/2010/main" val="2544797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105646-D768-7F91-92B9-856DC5CA0415}"/>
              </a:ext>
            </a:extLst>
          </p:cNvPr>
          <p:cNvSpPr txBox="1"/>
          <p:nvPr/>
        </p:nvSpPr>
        <p:spPr>
          <a:xfrm>
            <a:off x="801797" y="986526"/>
            <a:ext cx="11527971" cy="646331"/>
          </a:xfrm>
          <a:prstGeom prst="rect">
            <a:avLst/>
          </a:prstGeom>
          <a:noFill/>
        </p:spPr>
        <p:txBody>
          <a:bodyPr wrap="square" rtlCol="0">
            <a:spAutoFit/>
          </a:bodyPr>
          <a:lstStyle/>
          <a:p>
            <a:pPr marL="285750" indent="-285750">
              <a:buFont typeface="Arial" panose="020B0604020202020204" pitchFamily="34" charset="0"/>
              <a:buChar char="•"/>
            </a:pPr>
            <a:r>
              <a:rPr lang="en-IN" dirty="0"/>
              <a:t>Review the created VPC in the review panel on right.</a:t>
            </a:r>
          </a:p>
          <a:p>
            <a:pPr marL="285750" indent="-285750">
              <a:buFont typeface="Arial" panose="020B0604020202020204" pitchFamily="34" charset="0"/>
              <a:buChar char="•"/>
            </a:pPr>
            <a:r>
              <a:rPr lang="en-IN" dirty="0"/>
              <a:t>Click on create VPC.</a:t>
            </a:r>
          </a:p>
        </p:txBody>
      </p:sp>
      <p:pic>
        <p:nvPicPr>
          <p:cNvPr id="4" name="Picture 3">
            <a:extLst>
              <a:ext uri="{FF2B5EF4-FFF2-40B4-BE49-F238E27FC236}">
                <a16:creationId xmlns:a16="http://schemas.microsoft.com/office/drawing/2014/main" id="{E2572FA1-EEFB-3B1F-11AD-C87AADFC3402}"/>
              </a:ext>
            </a:extLst>
          </p:cNvPr>
          <p:cNvPicPr>
            <a:picLocks noChangeAspect="1"/>
          </p:cNvPicPr>
          <p:nvPr/>
        </p:nvPicPr>
        <p:blipFill rotWithShape="1">
          <a:blip r:embed="rId2">
            <a:extLst>
              <a:ext uri="{28A0092B-C50C-407E-A947-70E740481C1C}">
                <a14:useLocalDpi xmlns:a14="http://schemas.microsoft.com/office/drawing/2010/main" val="0"/>
              </a:ext>
            </a:extLst>
          </a:blip>
          <a:srcRect l="4046" r="4071"/>
          <a:stretch/>
        </p:blipFill>
        <p:spPr>
          <a:xfrm>
            <a:off x="1464657" y="1632857"/>
            <a:ext cx="8618019" cy="4261757"/>
          </a:xfrm>
          <a:prstGeom prst="rect">
            <a:avLst/>
          </a:prstGeom>
        </p:spPr>
      </p:pic>
    </p:spTree>
    <p:extLst>
      <p:ext uri="{BB962C8B-B14F-4D97-AF65-F5344CB8AC3E}">
        <p14:creationId xmlns:p14="http://schemas.microsoft.com/office/powerpoint/2010/main" val="898354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7283D6-14D0-9DCB-C590-9817423E2947}"/>
              </a:ext>
            </a:extLst>
          </p:cNvPr>
          <p:cNvSpPr txBox="1"/>
          <p:nvPr/>
        </p:nvSpPr>
        <p:spPr>
          <a:xfrm>
            <a:off x="817921" y="1251786"/>
            <a:ext cx="11511643" cy="369332"/>
          </a:xfrm>
          <a:prstGeom prst="rect">
            <a:avLst/>
          </a:prstGeom>
          <a:noFill/>
        </p:spPr>
        <p:txBody>
          <a:bodyPr wrap="square" rtlCol="0">
            <a:spAutoFit/>
          </a:bodyPr>
          <a:lstStyle/>
          <a:p>
            <a:pPr marL="285750" indent="-285750">
              <a:buFont typeface="Arial" panose="020B0604020202020204" pitchFamily="34" charset="0"/>
              <a:buChar char="•"/>
            </a:pPr>
            <a:r>
              <a:rPr lang="en-IN" dirty="0"/>
              <a:t>View the created VPC.</a:t>
            </a:r>
          </a:p>
        </p:txBody>
      </p:sp>
      <p:pic>
        <p:nvPicPr>
          <p:cNvPr id="4" name="Picture 3">
            <a:extLst>
              <a:ext uri="{FF2B5EF4-FFF2-40B4-BE49-F238E27FC236}">
                <a16:creationId xmlns:a16="http://schemas.microsoft.com/office/drawing/2014/main" id="{85EDE8CC-877B-20EA-91FC-C98AE466F9FF}"/>
              </a:ext>
            </a:extLst>
          </p:cNvPr>
          <p:cNvPicPr>
            <a:picLocks noChangeAspect="1"/>
          </p:cNvPicPr>
          <p:nvPr/>
        </p:nvPicPr>
        <p:blipFill rotWithShape="1">
          <a:blip r:embed="rId2">
            <a:extLst>
              <a:ext uri="{28A0092B-C50C-407E-A947-70E740481C1C}">
                <a14:useLocalDpi xmlns:a14="http://schemas.microsoft.com/office/drawing/2010/main" val="0"/>
              </a:ext>
            </a:extLst>
          </a:blip>
          <a:srcRect l="9358" r="6837"/>
          <a:stretch/>
        </p:blipFill>
        <p:spPr>
          <a:xfrm>
            <a:off x="1998733" y="1621118"/>
            <a:ext cx="8164864" cy="4426845"/>
          </a:xfrm>
          <a:prstGeom prst="rect">
            <a:avLst/>
          </a:prstGeom>
        </p:spPr>
      </p:pic>
    </p:spTree>
    <p:extLst>
      <p:ext uri="{BB962C8B-B14F-4D97-AF65-F5344CB8AC3E}">
        <p14:creationId xmlns:p14="http://schemas.microsoft.com/office/powerpoint/2010/main" val="598251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EF55FB-249B-EE80-6039-B96D157004C5}"/>
              </a:ext>
            </a:extLst>
          </p:cNvPr>
          <p:cNvSpPr txBox="1"/>
          <p:nvPr/>
        </p:nvSpPr>
        <p:spPr>
          <a:xfrm>
            <a:off x="326571" y="555171"/>
            <a:ext cx="11185072" cy="1107996"/>
          </a:xfrm>
          <a:prstGeom prst="rect">
            <a:avLst/>
          </a:prstGeom>
          <a:noFill/>
        </p:spPr>
        <p:txBody>
          <a:bodyPr wrap="square" rtlCol="0">
            <a:spAutoFit/>
          </a:bodyPr>
          <a:lstStyle/>
          <a:p>
            <a:r>
              <a:rPr lang="en-IN" sz="2400" dirty="0"/>
              <a:t>Creating Additional Subnets:</a:t>
            </a:r>
          </a:p>
          <a:p>
            <a:endParaRPr lang="en-IN" sz="2400" dirty="0"/>
          </a:p>
          <a:p>
            <a:pPr marL="285750" indent="-285750">
              <a:buFont typeface="Arial" panose="020B0604020202020204" pitchFamily="34" charset="0"/>
              <a:buChar char="•"/>
            </a:pPr>
            <a:r>
              <a:rPr lang="en-IN" dirty="0"/>
              <a:t>In the left navigation </a:t>
            </a:r>
            <a:r>
              <a:rPr lang="en-IN" dirty="0" err="1"/>
              <a:t>pane,choose</a:t>
            </a:r>
            <a:r>
              <a:rPr lang="en-IN" dirty="0"/>
              <a:t> </a:t>
            </a:r>
            <a:r>
              <a:rPr lang="en-IN" dirty="0" err="1"/>
              <a:t>Subnets,click</a:t>
            </a:r>
            <a:r>
              <a:rPr lang="en-IN" dirty="0"/>
              <a:t> on create subnet.</a:t>
            </a:r>
          </a:p>
        </p:txBody>
      </p:sp>
      <p:pic>
        <p:nvPicPr>
          <p:cNvPr id="4" name="Picture 3">
            <a:extLst>
              <a:ext uri="{FF2B5EF4-FFF2-40B4-BE49-F238E27FC236}">
                <a16:creationId xmlns:a16="http://schemas.microsoft.com/office/drawing/2014/main" id="{713022E7-34DA-CF6D-4ADC-5DBCE1B34544}"/>
              </a:ext>
            </a:extLst>
          </p:cNvPr>
          <p:cNvPicPr>
            <a:picLocks noChangeAspect="1"/>
          </p:cNvPicPr>
          <p:nvPr/>
        </p:nvPicPr>
        <p:blipFill rotWithShape="1">
          <a:blip r:embed="rId2">
            <a:extLst>
              <a:ext uri="{28A0092B-C50C-407E-A947-70E740481C1C}">
                <a14:useLocalDpi xmlns:a14="http://schemas.microsoft.com/office/drawing/2010/main" val="0"/>
              </a:ext>
            </a:extLst>
          </a:blip>
          <a:srcRect l="4337" r="4415"/>
          <a:stretch/>
        </p:blipFill>
        <p:spPr>
          <a:xfrm>
            <a:off x="1343278" y="1926770"/>
            <a:ext cx="8787950" cy="4376059"/>
          </a:xfrm>
          <a:prstGeom prst="rect">
            <a:avLst/>
          </a:prstGeom>
        </p:spPr>
      </p:pic>
    </p:spTree>
    <p:extLst>
      <p:ext uri="{BB962C8B-B14F-4D97-AF65-F5344CB8AC3E}">
        <p14:creationId xmlns:p14="http://schemas.microsoft.com/office/powerpoint/2010/main" val="1761039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8C8FBD-6835-2459-D9EE-F138E80736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2303" y="1835992"/>
            <a:ext cx="7947938" cy="4172667"/>
          </a:xfrm>
        </p:spPr>
      </p:pic>
      <p:sp>
        <p:nvSpPr>
          <p:cNvPr id="8" name="TextBox 7">
            <a:extLst>
              <a:ext uri="{FF2B5EF4-FFF2-40B4-BE49-F238E27FC236}">
                <a16:creationId xmlns:a16="http://schemas.microsoft.com/office/drawing/2014/main" id="{23C28ED5-282E-CF3D-B96A-64D545651BBD}"/>
              </a:ext>
            </a:extLst>
          </p:cNvPr>
          <p:cNvSpPr txBox="1"/>
          <p:nvPr/>
        </p:nvSpPr>
        <p:spPr>
          <a:xfrm>
            <a:off x="834788" y="1340861"/>
            <a:ext cx="10522424" cy="400110"/>
          </a:xfrm>
          <a:prstGeom prst="rect">
            <a:avLst/>
          </a:prstGeom>
          <a:noFill/>
        </p:spPr>
        <p:txBody>
          <a:bodyPr wrap="square" rtlCol="0">
            <a:spAutoFit/>
          </a:bodyPr>
          <a:lstStyle/>
          <a:p>
            <a:pPr marL="342900" indent="-342900">
              <a:buFont typeface="Arial" panose="020B0604020202020204" pitchFamily="34" charset="0"/>
              <a:buChar char="•"/>
            </a:pPr>
            <a:r>
              <a:rPr lang="en-IN" sz="2000" dirty="0"/>
              <a:t>Then click on instances and then click on launch instances.</a:t>
            </a:r>
          </a:p>
        </p:txBody>
      </p:sp>
      <p:sp>
        <p:nvSpPr>
          <p:cNvPr id="10" name="TextBox 9">
            <a:extLst>
              <a:ext uri="{FF2B5EF4-FFF2-40B4-BE49-F238E27FC236}">
                <a16:creationId xmlns:a16="http://schemas.microsoft.com/office/drawing/2014/main" id="{63909E5C-B667-9BC7-ECC0-C4489B3D748E}"/>
              </a:ext>
            </a:extLst>
          </p:cNvPr>
          <p:cNvSpPr txBox="1"/>
          <p:nvPr/>
        </p:nvSpPr>
        <p:spPr>
          <a:xfrm>
            <a:off x="834788" y="664675"/>
            <a:ext cx="10298433" cy="369332"/>
          </a:xfrm>
          <a:prstGeom prst="rect">
            <a:avLst/>
          </a:prstGeom>
          <a:noFill/>
        </p:spPr>
        <p:txBody>
          <a:bodyPr wrap="square">
            <a:spAutoFit/>
          </a:bodyPr>
          <a:lstStyle/>
          <a:p>
            <a:pPr algn="l"/>
            <a:r>
              <a:rPr lang="en-IN" b="1" i="0" dirty="0">
                <a:solidFill>
                  <a:srgbClr val="333333"/>
                </a:solidFill>
                <a:effectLst/>
                <a:latin typeface="Open Sans" panose="020B0606030504020204" pitchFamily="34" charset="0"/>
              </a:rPr>
              <a:t>Application and OS Images (Amazon Machine Image):</a:t>
            </a:r>
          </a:p>
        </p:txBody>
      </p:sp>
    </p:spTree>
    <p:extLst>
      <p:ext uri="{BB962C8B-B14F-4D97-AF65-F5344CB8AC3E}">
        <p14:creationId xmlns:p14="http://schemas.microsoft.com/office/powerpoint/2010/main" val="3019752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12656A-89F3-5E3B-426C-C61E3AB98CB0}"/>
              </a:ext>
            </a:extLst>
          </p:cNvPr>
          <p:cNvSpPr txBox="1"/>
          <p:nvPr/>
        </p:nvSpPr>
        <p:spPr>
          <a:xfrm>
            <a:off x="439716" y="871639"/>
            <a:ext cx="11881757" cy="369332"/>
          </a:xfrm>
          <a:prstGeom prst="rect">
            <a:avLst/>
          </a:prstGeom>
          <a:noFill/>
        </p:spPr>
        <p:txBody>
          <a:bodyPr wrap="square" rtlCol="0">
            <a:spAutoFit/>
          </a:bodyPr>
          <a:lstStyle/>
          <a:p>
            <a:pPr marL="285750" indent="-285750">
              <a:buFont typeface="Arial" panose="020B0604020202020204" pitchFamily="34" charset="0"/>
              <a:buChar char="•"/>
            </a:pPr>
            <a:r>
              <a:rPr lang="en-IN" dirty="0"/>
              <a:t>Create subnet by configuring with given requirements.</a:t>
            </a:r>
          </a:p>
        </p:txBody>
      </p:sp>
      <p:pic>
        <p:nvPicPr>
          <p:cNvPr id="5" name="Picture 4">
            <a:extLst>
              <a:ext uri="{FF2B5EF4-FFF2-40B4-BE49-F238E27FC236}">
                <a16:creationId xmlns:a16="http://schemas.microsoft.com/office/drawing/2014/main" id="{7F8BA5BA-C04D-1DBA-E44E-AEEBC10D15D0}"/>
              </a:ext>
            </a:extLst>
          </p:cNvPr>
          <p:cNvPicPr>
            <a:picLocks noChangeAspect="1"/>
          </p:cNvPicPr>
          <p:nvPr/>
        </p:nvPicPr>
        <p:blipFill rotWithShape="1">
          <a:blip r:embed="rId2">
            <a:extLst>
              <a:ext uri="{28A0092B-C50C-407E-A947-70E740481C1C}">
                <a14:useLocalDpi xmlns:a14="http://schemas.microsoft.com/office/drawing/2010/main" val="0"/>
              </a:ext>
            </a:extLst>
          </a:blip>
          <a:srcRect l="3980" r="919"/>
          <a:stretch/>
        </p:blipFill>
        <p:spPr>
          <a:xfrm>
            <a:off x="1432291" y="1467548"/>
            <a:ext cx="9637614" cy="4604658"/>
          </a:xfrm>
          <a:prstGeom prst="rect">
            <a:avLst/>
          </a:prstGeom>
        </p:spPr>
      </p:pic>
    </p:spTree>
    <p:extLst>
      <p:ext uri="{BB962C8B-B14F-4D97-AF65-F5344CB8AC3E}">
        <p14:creationId xmlns:p14="http://schemas.microsoft.com/office/powerpoint/2010/main" val="2125053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3E6E4C-A4E5-61C1-3C46-B50050EAF6F6}"/>
              </a:ext>
            </a:extLst>
          </p:cNvPr>
          <p:cNvSpPr txBox="1"/>
          <p:nvPr/>
        </p:nvSpPr>
        <p:spPr>
          <a:xfrm>
            <a:off x="536121" y="765420"/>
            <a:ext cx="11119758"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t>Subnet is created and select create subnet again and create with the given configurations.</a:t>
            </a:r>
          </a:p>
          <a:p>
            <a:pPr marL="285750" indent="-285750">
              <a:lnSpc>
                <a:spcPct val="150000"/>
              </a:lnSpc>
              <a:buFont typeface="Arial" panose="020B0604020202020204" pitchFamily="34" charset="0"/>
              <a:buChar char="•"/>
            </a:pPr>
            <a:r>
              <a:rPr lang="en-IN" dirty="0"/>
              <a:t>Two subnets are created.</a:t>
            </a:r>
          </a:p>
        </p:txBody>
      </p:sp>
      <p:pic>
        <p:nvPicPr>
          <p:cNvPr id="4" name="Picture 3">
            <a:extLst>
              <a:ext uri="{FF2B5EF4-FFF2-40B4-BE49-F238E27FC236}">
                <a16:creationId xmlns:a16="http://schemas.microsoft.com/office/drawing/2014/main" id="{204C781E-5714-F608-9347-E0918B62DE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327" y="2230202"/>
            <a:ext cx="8162166" cy="3353803"/>
          </a:xfrm>
          <a:prstGeom prst="rect">
            <a:avLst/>
          </a:prstGeom>
        </p:spPr>
      </p:pic>
    </p:spTree>
    <p:extLst>
      <p:ext uri="{BB962C8B-B14F-4D97-AF65-F5344CB8AC3E}">
        <p14:creationId xmlns:p14="http://schemas.microsoft.com/office/powerpoint/2010/main" val="31766797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F2F13D-5E14-267D-E471-ED5CD1103F74}"/>
              </a:ext>
            </a:extLst>
          </p:cNvPr>
          <p:cNvSpPr txBox="1"/>
          <p:nvPr/>
        </p:nvSpPr>
        <p:spPr>
          <a:xfrm>
            <a:off x="510327" y="863103"/>
            <a:ext cx="11511643" cy="646331"/>
          </a:xfrm>
          <a:prstGeom prst="rect">
            <a:avLst/>
          </a:prstGeom>
          <a:noFill/>
        </p:spPr>
        <p:txBody>
          <a:bodyPr wrap="square" rtlCol="0">
            <a:spAutoFit/>
          </a:bodyPr>
          <a:lstStyle/>
          <a:p>
            <a:pPr marL="285750" indent="-285750">
              <a:buFont typeface="Arial" panose="020B0604020202020204" pitchFamily="34" charset="0"/>
              <a:buChar char="•"/>
            </a:pPr>
            <a:r>
              <a:rPr lang="en-IN" dirty="0"/>
              <a:t>Choose route tables from the left navigation panel.</a:t>
            </a:r>
          </a:p>
          <a:p>
            <a:pPr marL="285750" indent="-285750">
              <a:buFont typeface="Arial" panose="020B0604020202020204" pitchFamily="34" charset="0"/>
              <a:buChar char="•"/>
            </a:pPr>
            <a:r>
              <a:rPr lang="en-IN" dirty="0"/>
              <a:t>Select </a:t>
            </a:r>
            <a:r>
              <a:rPr lang="en-IN" sz="1600" i="0" dirty="0">
                <a:solidFill>
                  <a:srgbClr val="333333"/>
                </a:solidFill>
                <a:effectLst/>
                <a:latin typeface="Open Sans" panose="020B0606030504020204" pitchFamily="34" charset="0"/>
              </a:rPr>
              <a:t>lab-rtb-private1-us-east-1a and check destination and target.</a:t>
            </a:r>
            <a:endParaRPr lang="en-IN" sz="1600" dirty="0"/>
          </a:p>
        </p:txBody>
      </p:sp>
      <p:pic>
        <p:nvPicPr>
          <p:cNvPr id="4" name="Picture 3">
            <a:extLst>
              <a:ext uri="{FF2B5EF4-FFF2-40B4-BE49-F238E27FC236}">
                <a16:creationId xmlns:a16="http://schemas.microsoft.com/office/drawing/2014/main" id="{667661EA-22E1-EFEC-C4E1-254BC1B80D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524" y="1810665"/>
            <a:ext cx="8923250" cy="4184232"/>
          </a:xfrm>
          <a:prstGeom prst="rect">
            <a:avLst/>
          </a:prstGeom>
        </p:spPr>
      </p:pic>
    </p:spTree>
    <p:extLst>
      <p:ext uri="{BB962C8B-B14F-4D97-AF65-F5344CB8AC3E}">
        <p14:creationId xmlns:p14="http://schemas.microsoft.com/office/powerpoint/2010/main" val="2495631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DE59BC-0ED6-21B5-24A5-145E12FC8E78}"/>
              </a:ext>
            </a:extLst>
          </p:cNvPr>
          <p:cNvSpPr txBox="1"/>
          <p:nvPr/>
        </p:nvSpPr>
        <p:spPr>
          <a:xfrm>
            <a:off x="578580" y="959484"/>
            <a:ext cx="11168743" cy="369332"/>
          </a:xfrm>
          <a:prstGeom prst="rect">
            <a:avLst/>
          </a:prstGeom>
          <a:noFill/>
        </p:spPr>
        <p:txBody>
          <a:bodyPr wrap="square" rtlCol="0">
            <a:spAutoFit/>
          </a:bodyPr>
          <a:lstStyle/>
          <a:p>
            <a:pPr marL="285750" indent="-285750">
              <a:buFont typeface="Arial" panose="020B0604020202020204" pitchFamily="34" charset="0"/>
              <a:buChar char="•"/>
            </a:pPr>
            <a:r>
              <a:rPr lang="en-IN" dirty="0"/>
              <a:t>Then go to subnet associations.</a:t>
            </a:r>
          </a:p>
        </p:txBody>
      </p:sp>
      <p:pic>
        <p:nvPicPr>
          <p:cNvPr id="5" name="Picture 4">
            <a:extLst>
              <a:ext uri="{FF2B5EF4-FFF2-40B4-BE49-F238E27FC236}">
                <a16:creationId xmlns:a16="http://schemas.microsoft.com/office/drawing/2014/main" id="{1E665794-9678-F273-D10E-F426DF725BF5}"/>
              </a:ext>
            </a:extLst>
          </p:cNvPr>
          <p:cNvPicPr>
            <a:picLocks noChangeAspect="1"/>
          </p:cNvPicPr>
          <p:nvPr/>
        </p:nvPicPr>
        <p:blipFill rotWithShape="1">
          <a:blip r:embed="rId2">
            <a:extLst>
              <a:ext uri="{28A0092B-C50C-407E-A947-70E740481C1C}">
                <a14:useLocalDpi xmlns:a14="http://schemas.microsoft.com/office/drawing/2010/main" val="0"/>
              </a:ext>
            </a:extLst>
          </a:blip>
          <a:srcRect l="6583" r="2283"/>
          <a:stretch/>
        </p:blipFill>
        <p:spPr>
          <a:xfrm>
            <a:off x="1909720" y="1453242"/>
            <a:ext cx="8318614" cy="4147457"/>
          </a:xfrm>
          <a:prstGeom prst="rect">
            <a:avLst/>
          </a:prstGeom>
        </p:spPr>
      </p:pic>
    </p:spTree>
    <p:extLst>
      <p:ext uri="{BB962C8B-B14F-4D97-AF65-F5344CB8AC3E}">
        <p14:creationId xmlns:p14="http://schemas.microsoft.com/office/powerpoint/2010/main" val="8870470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80EC3F-C0E4-15FF-B32D-FC5128F2282D}"/>
              </a:ext>
            </a:extLst>
          </p:cNvPr>
          <p:cNvSpPr txBox="1"/>
          <p:nvPr/>
        </p:nvSpPr>
        <p:spPr>
          <a:xfrm>
            <a:off x="644448" y="1173121"/>
            <a:ext cx="11021786" cy="369332"/>
          </a:xfrm>
          <a:prstGeom prst="rect">
            <a:avLst/>
          </a:prstGeom>
          <a:noFill/>
        </p:spPr>
        <p:txBody>
          <a:bodyPr wrap="square" rtlCol="0">
            <a:spAutoFit/>
          </a:bodyPr>
          <a:lstStyle/>
          <a:p>
            <a:pPr marL="285750" indent="-285750">
              <a:buFont typeface="Arial" panose="020B0604020202020204" pitchFamily="34" charset="0"/>
              <a:buChar char="•"/>
            </a:pPr>
            <a:r>
              <a:rPr lang="en-IN" dirty="0"/>
              <a:t>Click on edit subnet associations and Choose save associations.</a:t>
            </a:r>
          </a:p>
        </p:txBody>
      </p:sp>
      <p:pic>
        <p:nvPicPr>
          <p:cNvPr id="4" name="Picture 3">
            <a:extLst>
              <a:ext uri="{FF2B5EF4-FFF2-40B4-BE49-F238E27FC236}">
                <a16:creationId xmlns:a16="http://schemas.microsoft.com/office/drawing/2014/main" id="{A9FC4775-2BA3-2607-A317-6E11D2560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246" y="1837470"/>
            <a:ext cx="8340191" cy="3847409"/>
          </a:xfrm>
          <a:prstGeom prst="rect">
            <a:avLst/>
          </a:prstGeom>
        </p:spPr>
      </p:pic>
    </p:spTree>
    <p:extLst>
      <p:ext uri="{BB962C8B-B14F-4D97-AF65-F5344CB8AC3E}">
        <p14:creationId xmlns:p14="http://schemas.microsoft.com/office/powerpoint/2010/main" val="1737017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DCC78F-6201-5AB2-F9F9-63D28F426F42}"/>
              </a:ext>
            </a:extLst>
          </p:cNvPr>
          <p:cNvSpPr txBox="1"/>
          <p:nvPr/>
        </p:nvSpPr>
        <p:spPr>
          <a:xfrm>
            <a:off x="481331" y="1266259"/>
            <a:ext cx="11364686" cy="369332"/>
          </a:xfrm>
          <a:prstGeom prst="rect">
            <a:avLst/>
          </a:prstGeom>
          <a:noFill/>
        </p:spPr>
        <p:txBody>
          <a:bodyPr wrap="square" rtlCol="0">
            <a:spAutoFit/>
          </a:bodyPr>
          <a:lstStyle/>
          <a:p>
            <a:pPr marL="285750" indent="-285750">
              <a:buFont typeface="Arial" panose="020B0604020202020204" pitchFamily="34" charset="0"/>
              <a:buChar char="•"/>
            </a:pPr>
            <a:r>
              <a:rPr lang="en-IN" dirty="0"/>
              <a:t>Click on </a:t>
            </a:r>
            <a:r>
              <a:rPr lang="en-IN" i="0" dirty="0">
                <a:solidFill>
                  <a:srgbClr val="333333"/>
                </a:solidFill>
                <a:effectLst/>
              </a:rPr>
              <a:t>lab-</a:t>
            </a:r>
            <a:r>
              <a:rPr lang="en-IN" i="0" dirty="0" err="1">
                <a:solidFill>
                  <a:srgbClr val="333333"/>
                </a:solidFill>
                <a:effectLst/>
              </a:rPr>
              <a:t>rtb</a:t>
            </a:r>
            <a:r>
              <a:rPr lang="en-IN" i="0" dirty="0">
                <a:solidFill>
                  <a:srgbClr val="333333"/>
                </a:solidFill>
                <a:effectLst/>
              </a:rPr>
              <a:t>-public in route </a:t>
            </a:r>
            <a:r>
              <a:rPr lang="en-IN" i="0" dirty="0" err="1">
                <a:solidFill>
                  <a:srgbClr val="333333"/>
                </a:solidFill>
                <a:effectLst/>
              </a:rPr>
              <a:t>tables,and</a:t>
            </a:r>
            <a:r>
              <a:rPr lang="en-IN" i="0" dirty="0">
                <a:solidFill>
                  <a:srgbClr val="333333"/>
                </a:solidFill>
                <a:effectLst/>
              </a:rPr>
              <a:t> select route and check destination and target</a:t>
            </a:r>
            <a:r>
              <a:rPr lang="en-IN" i="0" dirty="0">
                <a:solidFill>
                  <a:srgbClr val="333333"/>
                </a:solidFill>
                <a:effectLst/>
                <a:latin typeface="Open Sans" panose="020B0606030504020204" pitchFamily="34" charset="0"/>
              </a:rPr>
              <a:t>.</a:t>
            </a:r>
            <a:endParaRPr lang="en-IN" dirty="0"/>
          </a:p>
        </p:txBody>
      </p:sp>
      <p:pic>
        <p:nvPicPr>
          <p:cNvPr id="4" name="Picture 3">
            <a:extLst>
              <a:ext uri="{FF2B5EF4-FFF2-40B4-BE49-F238E27FC236}">
                <a16:creationId xmlns:a16="http://schemas.microsoft.com/office/drawing/2014/main" id="{890E58C5-5BAE-4CA3-567A-9C849A2AA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879" y="1985006"/>
            <a:ext cx="8000326" cy="3521475"/>
          </a:xfrm>
          <a:prstGeom prst="rect">
            <a:avLst/>
          </a:prstGeom>
        </p:spPr>
      </p:pic>
    </p:spTree>
    <p:extLst>
      <p:ext uri="{BB962C8B-B14F-4D97-AF65-F5344CB8AC3E}">
        <p14:creationId xmlns:p14="http://schemas.microsoft.com/office/powerpoint/2010/main" val="30795846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322ED-E220-60CD-90F1-517CD9FD7957}"/>
              </a:ext>
            </a:extLst>
          </p:cNvPr>
          <p:cNvSpPr txBox="1"/>
          <p:nvPr/>
        </p:nvSpPr>
        <p:spPr>
          <a:xfrm>
            <a:off x="722214" y="1073507"/>
            <a:ext cx="10923814" cy="369332"/>
          </a:xfrm>
          <a:prstGeom prst="rect">
            <a:avLst/>
          </a:prstGeom>
          <a:noFill/>
        </p:spPr>
        <p:txBody>
          <a:bodyPr wrap="square" rtlCol="0">
            <a:spAutoFit/>
          </a:bodyPr>
          <a:lstStyle/>
          <a:p>
            <a:pPr marL="285750" indent="-285750">
              <a:buFont typeface="Arial" panose="020B0604020202020204" pitchFamily="34" charset="0"/>
              <a:buChar char="•"/>
            </a:pPr>
            <a:r>
              <a:rPr lang="en-IN" dirty="0"/>
              <a:t>Choose Subnet associations.</a:t>
            </a:r>
          </a:p>
        </p:txBody>
      </p:sp>
      <p:pic>
        <p:nvPicPr>
          <p:cNvPr id="2" name="Picture 1">
            <a:extLst>
              <a:ext uri="{FF2B5EF4-FFF2-40B4-BE49-F238E27FC236}">
                <a16:creationId xmlns:a16="http://schemas.microsoft.com/office/drawing/2014/main" id="{6638FCEA-2BBF-B937-DAB7-B2BABA713D2E}"/>
              </a:ext>
            </a:extLst>
          </p:cNvPr>
          <p:cNvPicPr>
            <a:picLocks noChangeAspect="1"/>
          </p:cNvPicPr>
          <p:nvPr/>
        </p:nvPicPr>
        <p:blipFill rotWithShape="1">
          <a:blip r:embed="rId2">
            <a:extLst>
              <a:ext uri="{28A0092B-C50C-407E-A947-70E740481C1C}">
                <a14:useLocalDpi xmlns:a14="http://schemas.microsoft.com/office/drawing/2010/main" val="0"/>
              </a:ext>
            </a:extLst>
          </a:blip>
          <a:srcRect l="10177" r="6140"/>
          <a:stretch/>
        </p:blipFill>
        <p:spPr>
          <a:xfrm>
            <a:off x="1855773" y="1442839"/>
            <a:ext cx="8480453" cy="4604657"/>
          </a:xfrm>
          <a:prstGeom prst="rect">
            <a:avLst/>
          </a:prstGeom>
        </p:spPr>
      </p:pic>
    </p:spTree>
    <p:extLst>
      <p:ext uri="{BB962C8B-B14F-4D97-AF65-F5344CB8AC3E}">
        <p14:creationId xmlns:p14="http://schemas.microsoft.com/office/powerpoint/2010/main" val="2339943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338E4A-44B0-BBB9-16E0-1CDD10912675}"/>
              </a:ext>
            </a:extLst>
          </p:cNvPr>
          <p:cNvSpPr txBox="1"/>
          <p:nvPr/>
        </p:nvSpPr>
        <p:spPr>
          <a:xfrm>
            <a:off x="567622" y="950669"/>
            <a:ext cx="11315700" cy="369332"/>
          </a:xfrm>
          <a:prstGeom prst="rect">
            <a:avLst/>
          </a:prstGeom>
          <a:noFill/>
        </p:spPr>
        <p:txBody>
          <a:bodyPr wrap="square" rtlCol="0">
            <a:spAutoFit/>
          </a:bodyPr>
          <a:lstStyle/>
          <a:p>
            <a:pPr marL="285750" indent="-285750">
              <a:buFont typeface="Arial" panose="020B0604020202020204" pitchFamily="34" charset="0"/>
              <a:buChar char="•"/>
            </a:pPr>
            <a:r>
              <a:rPr lang="en-IN" dirty="0"/>
              <a:t>Edit Subnet associations and save associations.</a:t>
            </a:r>
          </a:p>
        </p:txBody>
      </p:sp>
      <p:pic>
        <p:nvPicPr>
          <p:cNvPr id="4" name="Picture 3">
            <a:extLst>
              <a:ext uri="{FF2B5EF4-FFF2-40B4-BE49-F238E27FC236}">
                <a16:creationId xmlns:a16="http://schemas.microsoft.com/office/drawing/2014/main" id="{36045DD0-5837-D8CB-48F5-B79A1B9A2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9724" y="1583325"/>
            <a:ext cx="8955186" cy="3691349"/>
          </a:xfrm>
          <a:prstGeom prst="rect">
            <a:avLst/>
          </a:prstGeom>
        </p:spPr>
      </p:pic>
    </p:spTree>
    <p:extLst>
      <p:ext uri="{BB962C8B-B14F-4D97-AF65-F5344CB8AC3E}">
        <p14:creationId xmlns:p14="http://schemas.microsoft.com/office/powerpoint/2010/main" val="14544030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AFEB84-0889-D5B2-5DA5-54FECB290EAE}"/>
              </a:ext>
            </a:extLst>
          </p:cNvPr>
          <p:cNvSpPr txBox="1"/>
          <p:nvPr/>
        </p:nvSpPr>
        <p:spPr>
          <a:xfrm>
            <a:off x="342900" y="800100"/>
            <a:ext cx="10564586" cy="1661993"/>
          </a:xfrm>
          <a:prstGeom prst="rect">
            <a:avLst/>
          </a:prstGeom>
          <a:noFill/>
        </p:spPr>
        <p:txBody>
          <a:bodyPr wrap="square" rtlCol="0">
            <a:spAutoFit/>
          </a:bodyPr>
          <a:lstStyle/>
          <a:p>
            <a:r>
              <a:rPr lang="en-IN" sz="2400" dirty="0"/>
              <a:t>Create a VPC Security Group</a:t>
            </a:r>
          </a:p>
          <a:p>
            <a:endParaRPr lang="en-IN" sz="2800" dirty="0"/>
          </a:p>
          <a:p>
            <a:pPr marL="457200" indent="-457200">
              <a:buFont typeface="Arial" panose="020B0604020202020204" pitchFamily="34" charset="0"/>
              <a:buChar char="•"/>
            </a:pPr>
            <a:r>
              <a:rPr lang="en-IN" sz="2800" dirty="0"/>
              <a:t> </a:t>
            </a:r>
            <a:r>
              <a:rPr lang="en-IN" dirty="0">
                <a:cs typeface="Times New Roman" panose="02020603050405020304" pitchFamily="18" charset="0"/>
              </a:rPr>
              <a:t>Select security groups from the left </a:t>
            </a:r>
            <a:r>
              <a:rPr lang="en-IN" dirty="0" err="1">
                <a:cs typeface="Times New Roman" panose="02020603050405020304" pitchFamily="18" charset="0"/>
              </a:rPr>
              <a:t>panel,choose</a:t>
            </a:r>
            <a:r>
              <a:rPr lang="en-IN" dirty="0">
                <a:cs typeface="Times New Roman" panose="02020603050405020304" pitchFamily="18" charset="0"/>
              </a:rPr>
              <a:t> create security group</a:t>
            </a:r>
            <a:endParaRPr lang="en-IN" dirty="0"/>
          </a:p>
          <a:p>
            <a:endParaRPr lang="en-IN" dirty="0"/>
          </a:p>
        </p:txBody>
      </p:sp>
      <p:pic>
        <p:nvPicPr>
          <p:cNvPr id="4" name="Picture 3">
            <a:extLst>
              <a:ext uri="{FF2B5EF4-FFF2-40B4-BE49-F238E27FC236}">
                <a16:creationId xmlns:a16="http://schemas.microsoft.com/office/drawing/2014/main" id="{9B8DA1F1-3961-0AC3-30BA-8C63F316E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7420" y="2462093"/>
            <a:ext cx="8545190" cy="3598644"/>
          </a:xfrm>
          <a:prstGeom prst="rect">
            <a:avLst/>
          </a:prstGeom>
        </p:spPr>
      </p:pic>
    </p:spTree>
    <p:extLst>
      <p:ext uri="{BB962C8B-B14F-4D97-AF65-F5344CB8AC3E}">
        <p14:creationId xmlns:p14="http://schemas.microsoft.com/office/powerpoint/2010/main" val="1671752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C73C2B-11E4-4B7D-CD7B-8945DD6DAF40}"/>
              </a:ext>
            </a:extLst>
          </p:cNvPr>
          <p:cNvSpPr txBox="1"/>
          <p:nvPr/>
        </p:nvSpPr>
        <p:spPr>
          <a:xfrm>
            <a:off x="448385" y="861131"/>
            <a:ext cx="10678886" cy="369332"/>
          </a:xfrm>
          <a:prstGeom prst="rect">
            <a:avLst/>
          </a:prstGeom>
          <a:noFill/>
        </p:spPr>
        <p:txBody>
          <a:bodyPr wrap="square" rtlCol="0">
            <a:spAutoFit/>
          </a:bodyPr>
          <a:lstStyle/>
          <a:p>
            <a:pPr marL="285750" indent="-285750">
              <a:buFont typeface="Arial" panose="020B0604020202020204" pitchFamily="34" charset="0"/>
              <a:buChar char="•"/>
            </a:pPr>
            <a:r>
              <a:rPr lang="en-IN" dirty="0"/>
              <a:t>Create a security group</a:t>
            </a:r>
          </a:p>
        </p:txBody>
      </p:sp>
      <p:pic>
        <p:nvPicPr>
          <p:cNvPr id="4" name="Picture 3">
            <a:extLst>
              <a:ext uri="{FF2B5EF4-FFF2-40B4-BE49-F238E27FC236}">
                <a16:creationId xmlns:a16="http://schemas.microsoft.com/office/drawing/2014/main" id="{C342CB9D-E8B5-74DD-A354-D027789B85AC}"/>
              </a:ext>
            </a:extLst>
          </p:cNvPr>
          <p:cNvPicPr>
            <a:picLocks noChangeAspect="1"/>
          </p:cNvPicPr>
          <p:nvPr/>
        </p:nvPicPr>
        <p:blipFill rotWithShape="1">
          <a:blip r:embed="rId2">
            <a:extLst>
              <a:ext uri="{28A0092B-C50C-407E-A947-70E740481C1C}">
                <a14:useLocalDpi xmlns:a14="http://schemas.microsoft.com/office/drawing/2010/main" val="0"/>
              </a:ext>
            </a:extLst>
          </a:blip>
          <a:srcRect l="10005" r="6219"/>
          <a:stretch/>
        </p:blipFill>
        <p:spPr>
          <a:xfrm>
            <a:off x="1497026" y="1230463"/>
            <a:ext cx="9200645" cy="4990154"/>
          </a:xfrm>
          <a:prstGeom prst="rect">
            <a:avLst/>
          </a:prstGeom>
        </p:spPr>
      </p:pic>
    </p:spTree>
    <p:extLst>
      <p:ext uri="{BB962C8B-B14F-4D97-AF65-F5344CB8AC3E}">
        <p14:creationId xmlns:p14="http://schemas.microsoft.com/office/powerpoint/2010/main" val="1844522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ADE71-6997-647D-79FC-C2CD7B9B0A1E}"/>
              </a:ext>
            </a:extLst>
          </p:cNvPr>
          <p:cNvSpPr>
            <a:spLocks noGrp="1"/>
          </p:cNvSpPr>
          <p:nvPr>
            <p:ph type="title"/>
          </p:nvPr>
        </p:nvSpPr>
        <p:spPr>
          <a:xfrm>
            <a:off x="666360" y="1136383"/>
            <a:ext cx="8155675" cy="535627"/>
          </a:xfrm>
        </p:spPr>
        <p:txBody>
          <a:bodyPr>
            <a:normAutofit/>
          </a:bodyPr>
          <a:lstStyle/>
          <a:p>
            <a:pPr marL="342900" indent="-342900">
              <a:buFont typeface="Arial" panose="020B0604020202020204" pitchFamily="34" charset="0"/>
              <a:buChar char="•"/>
            </a:pPr>
            <a:r>
              <a:rPr lang="en-IN" sz="2000" dirty="0">
                <a:latin typeface="+mn-lt"/>
              </a:rPr>
              <a:t>Give name to your instance.</a:t>
            </a:r>
          </a:p>
        </p:txBody>
      </p:sp>
      <p:pic>
        <p:nvPicPr>
          <p:cNvPr id="4" name="Content Placeholder 3">
            <a:extLst>
              <a:ext uri="{FF2B5EF4-FFF2-40B4-BE49-F238E27FC236}">
                <a16:creationId xmlns:a16="http://schemas.microsoft.com/office/drawing/2014/main" id="{2CB369FA-3A0A-45B7-D81F-91983945DF8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207641" y="1970065"/>
            <a:ext cx="7776717" cy="4082777"/>
          </a:xfrm>
          <a:prstGeom prst="rect">
            <a:avLst/>
          </a:prstGeom>
        </p:spPr>
      </p:pic>
      <p:sp>
        <p:nvSpPr>
          <p:cNvPr id="7" name="TextBox 6">
            <a:extLst>
              <a:ext uri="{FF2B5EF4-FFF2-40B4-BE49-F238E27FC236}">
                <a16:creationId xmlns:a16="http://schemas.microsoft.com/office/drawing/2014/main" id="{3D0C94FA-408B-5ACD-703B-9BA1AF220327}"/>
              </a:ext>
            </a:extLst>
          </p:cNvPr>
          <p:cNvSpPr txBox="1"/>
          <p:nvPr/>
        </p:nvSpPr>
        <p:spPr>
          <a:xfrm>
            <a:off x="3923180" y="1204141"/>
            <a:ext cx="5802232" cy="400110"/>
          </a:xfrm>
          <a:prstGeom prst="rect">
            <a:avLst/>
          </a:prstGeom>
          <a:noFill/>
        </p:spPr>
        <p:txBody>
          <a:bodyPr wrap="square" rtlCol="0">
            <a:spAutoFit/>
          </a:bodyPr>
          <a:lstStyle/>
          <a:p>
            <a:r>
              <a:rPr lang="en-IN" sz="2000" dirty="0"/>
              <a:t>Choose AMI. Here, I selected Amazon Unix</a:t>
            </a:r>
          </a:p>
        </p:txBody>
      </p:sp>
    </p:spTree>
    <p:extLst>
      <p:ext uri="{BB962C8B-B14F-4D97-AF65-F5344CB8AC3E}">
        <p14:creationId xmlns:p14="http://schemas.microsoft.com/office/powerpoint/2010/main" val="38881345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57232F-3EFC-A1B7-EBA2-B994DA8C271C}"/>
              </a:ext>
            </a:extLst>
          </p:cNvPr>
          <p:cNvSpPr txBox="1"/>
          <p:nvPr/>
        </p:nvSpPr>
        <p:spPr>
          <a:xfrm>
            <a:off x="617764" y="1033186"/>
            <a:ext cx="10956471" cy="369332"/>
          </a:xfrm>
          <a:prstGeom prst="rect">
            <a:avLst/>
          </a:prstGeom>
          <a:noFill/>
        </p:spPr>
        <p:txBody>
          <a:bodyPr wrap="square" rtlCol="0">
            <a:spAutoFit/>
          </a:bodyPr>
          <a:lstStyle/>
          <a:p>
            <a:pPr marL="285750" indent="-285750">
              <a:buFont typeface="Arial" panose="020B0604020202020204" pitchFamily="34" charset="0"/>
              <a:buChar char="•"/>
            </a:pPr>
            <a:r>
              <a:rPr lang="en-IN" dirty="0"/>
              <a:t>Security group is created.</a:t>
            </a:r>
          </a:p>
        </p:txBody>
      </p:sp>
      <p:pic>
        <p:nvPicPr>
          <p:cNvPr id="4" name="Picture 3">
            <a:extLst>
              <a:ext uri="{FF2B5EF4-FFF2-40B4-BE49-F238E27FC236}">
                <a16:creationId xmlns:a16="http://schemas.microsoft.com/office/drawing/2014/main" id="{E5AB74A1-811D-62CA-032E-87AD56EFB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511" y="1777879"/>
            <a:ext cx="8136191" cy="3862269"/>
          </a:xfrm>
          <a:prstGeom prst="rect">
            <a:avLst/>
          </a:prstGeom>
        </p:spPr>
      </p:pic>
    </p:spTree>
    <p:extLst>
      <p:ext uri="{BB962C8B-B14F-4D97-AF65-F5344CB8AC3E}">
        <p14:creationId xmlns:p14="http://schemas.microsoft.com/office/powerpoint/2010/main" val="19481154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BB13DD-86E2-50F6-1CFC-5F902879CF95}"/>
              </a:ext>
            </a:extLst>
          </p:cNvPr>
          <p:cNvSpPr txBox="1"/>
          <p:nvPr/>
        </p:nvSpPr>
        <p:spPr>
          <a:xfrm>
            <a:off x="359229" y="587829"/>
            <a:ext cx="11070771" cy="1169551"/>
          </a:xfrm>
          <a:prstGeom prst="rect">
            <a:avLst/>
          </a:prstGeom>
          <a:noFill/>
        </p:spPr>
        <p:txBody>
          <a:bodyPr wrap="square" rtlCol="0">
            <a:spAutoFit/>
          </a:bodyPr>
          <a:lstStyle/>
          <a:p>
            <a:r>
              <a:rPr lang="en-IN" sz="2400" dirty="0"/>
              <a:t>Launch a Web Server</a:t>
            </a:r>
          </a:p>
          <a:p>
            <a:endParaRPr lang="en-IN" sz="2800" dirty="0"/>
          </a:p>
          <a:p>
            <a:pPr marL="285750" indent="-285750">
              <a:buFont typeface="Arial" panose="020B0604020202020204" pitchFamily="34" charset="0"/>
              <a:buChar char="•"/>
            </a:pPr>
            <a:r>
              <a:rPr lang="en-IN" dirty="0"/>
              <a:t>In services choose EC2 instances and choose create instance</a:t>
            </a:r>
          </a:p>
        </p:txBody>
      </p:sp>
      <p:pic>
        <p:nvPicPr>
          <p:cNvPr id="4" name="Picture 3">
            <a:extLst>
              <a:ext uri="{FF2B5EF4-FFF2-40B4-BE49-F238E27FC236}">
                <a16:creationId xmlns:a16="http://schemas.microsoft.com/office/drawing/2014/main" id="{3BEB321E-CDFF-86D8-5BA0-2E3B6C5F8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271" y="2318167"/>
            <a:ext cx="8843246" cy="3421398"/>
          </a:xfrm>
          <a:prstGeom prst="rect">
            <a:avLst/>
          </a:prstGeom>
        </p:spPr>
      </p:pic>
    </p:spTree>
    <p:extLst>
      <p:ext uri="{BB962C8B-B14F-4D97-AF65-F5344CB8AC3E}">
        <p14:creationId xmlns:p14="http://schemas.microsoft.com/office/powerpoint/2010/main" val="33023338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A3D59-63D0-76DA-7234-A3A5A1E34457}"/>
              </a:ext>
            </a:extLst>
          </p:cNvPr>
          <p:cNvSpPr txBox="1"/>
          <p:nvPr/>
        </p:nvSpPr>
        <p:spPr>
          <a:xfrm>
            <a:off x="925286" y="1363653"/>
            <a:ext cx="11266714" cy="369332"/>
          </a:xfrm>
          <a:prstGeom prst="rect">
            <a:avLst/>
          </a:prstGeom>
          <a:noFill/>
        </p:spPr>
        <p:txBody>
          <a:bodyPr wrap="square" rtlCol="0">
            <a:spAutoFit/>
          </a:bodyPr>
          <a:lstStyle/>
          <a:p>
            <a:pPr marL="285750" indent="-285750">
              <a:buFont typeface="Arial" panose="020B0604020202020204" pitchFamily="34" charset="0"/>
              <a:buChar char="•"/>
            </a:pPr>
            <a:r>
              <a:rPr lang="en-IN" dirty="0"/>
              <a:t>Launch an instance.</a:t>
            </a:r>
          </a:p>
        </p:txBody>
      </p:sp>
      <p:pic>
        <p:nvPicPr>
          <p:cNvPr id="4" name="Picture 3">
            <a:extLst>
              <a:ext uri="{FF2B5EF4-FFF2-40B4-BE49-F238E27FC236}">
                <a16:creationId xmlns:a16="http://schemas.microsoft.com/office/drawing/2014/main" id="{320A825D-75E4-E98F-78ED-C1925AA5BD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8670" y="2057142"/>
            <a:ext cx="8534400" cy="3911600"/>
          </a:xfrm>
          <a:prstGeom prst="rect">
            <a:avLst/>
          </a:prstGeom>
        </p:spPr>
      </p:pic>
    </p:spTree>
    <p:extLst>
      <p:ext uri="{BB962C8B-B14F-4D97-AF65-F5344CB8AC3E}">
        <p14:creationId xmlns:p14="http://schemas.microsoft.com/office/powerpoint/2010/main" val="25002402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AB3E8F-F00F-C1D1-84B0-89D647F2E548}"/>
              </a:ext>
            </a:extLst>
          </p:cNvPr>
          <p:cNvSpPr txBox="1"/>
          <p:nvPr/>
        </p:nvSpPr>
        <p:spPr>
          <a:xfrm>
            <a:off x="555171" y="1225655"/>
            <a:ext cx="11636829" cy="369332"/>
          </a:xfrm>
          <a:prstGeom prst="rect">
            <a:avLst/>
          </a:prstGeom>
          <a:noFill/>
        </p:spPr>
        <p:txBody>
          <a:bodyPr wrap="square" rtlCol="0">
            <a:spAutoFit/>
          </a:bodyPr>
          <a:lstStyle/>
          <a:p>
            <a:pPr marL="285750" indent="-285750">
              <a:buFont typeface="Arial" panose="020B0604020202020204" pitchFamily="34" charset="0"/>
              <a:buChar char="•"/>
            </a:pPr>
            <a:r>
              <a:rPr lang="en-IN" dirty="0"/>
              <a:t>Click on view all instances and select the public IPv4 DNS and paste on the other browser.</a:t>
            </a:r>
          </a:p>
        </p:txBody>
      </p:sp>
      <p:pic>
        <p:nvPicPr>
          <p:cNvPr id="4" name="Picture 3">
            <a:extLst>
              <a:ext uri="{FF2B5EF4-FFF2-40B4-BE49-F238E27FC236}">
                <a16:creationId xmlns:a16="http://schemas.microsoft.com/office/drawing/2014/main" id="{84AC58C8-4BC7-EF26-2543-E2CF82A152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3320" y="1923088"/>
            <a:ext cx="8791130" cy="3990022"/>
          </a:xfrm>
          <a:prstGeom prst="rect">
            <a:avLst/>
          </a:prstGeom>
        </p:spPr>
      </p:pic>
    </p:spTree>
    <p:extLst>
      <p:ext uri="{BB962C8B-B14F-4D97-AF65-F5344CB8AC3E}">
        <p14:creationId xmlns:p14="http://schemas.microsoft.com/office/powerpoint/2010/main" val="32824753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9CEDF4-FC44-C591-8A9F-5D8196A897B8}"/>
              </a:ext>
            </a:extLst>
          </p:cNvPr>
          <p:cNvSpPr txBox="1"/>
          <p:nvPr/>
        </p:nvSpPr>
        <p:spPr>
          <a:xfrm>
            <a:off x="2830188" y="3105834"/>
            <a:ext cx="7163475" cy="646331"/>
          </a:xfrm>
          <a:prstGeom prst="rect">
            <a:avLst/>
          </a:prstGeom>
          <a:noFill/>
        </p:spPr>
        <p:txBody>
          <a:bodyPr wrap="square">
            <a:spAutoFit/>
          </a:bodyPr>
          <a:lstStyle/>
          <a:p>
            <a:r>
              <a:rPr lang="en-IN" sz="3600" dirty="0">
                <a:latin typeface="Times New Roman" panose="02020603050405020304" pitchFamily="18" charset="0"/>
                <a:cs typeface="Times New Roman" panose="02020603050405020304" pitchFamily="18" charset="0"/>
              </a:rPr>
              <a:t>Relational Database Service(RDS)</a:t>
            </a:r>
          </a:p>
        </p:txBody>
      </p:sp>
    </p:spTree>
    <p:extLst>
      <p:ext uri="{BB962C8B-B14F-4D97-AF65-F5344CB8AC3E}">
        <p14:creationId xmlns:p14="http://schemas.microsoft.com/office/powerpoint/2010/main" val="36627892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EA27F5-9E8D-B78D-84D5-38E60217FCF7}"/>
              </a:ext>
            </a:extLst>
          </p:cNvPr>
          <p:cNvSpPr txBox="1"/>
          <p:nvPr/>
        </p:nvSpPr>
        <p:spPr>
          <a:xfrm>
            <a:off x="615863" y="1157826"/>
            <a:ext cx="10960274" cy="646331"/>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333333"/>
                </a:solidFill>
                <a:effectLst/>
              </a:rPr>
              <a:t> </a:t>
            </a:r>
            <a:r>
              <a:rPr lang="en-US" b="0" i="0" dirty="0">
                <a:solidFill>
                  <a:srgbClr val="333333"/>
                </a:solidFill>
                <a:effectLst/>
                <a:cs typeface="Times New Roman" panose="02020603050405020304" pitchFamily="18" charset="0"/>
              </a:rPr>
              <a:t>In the </a:t>
            </a:r>
            <a:r>
              <a:rPr lang="en-US" i="0" dirty="0">
                <a:solidFill>
                  <a:srgbClr val="333333"/>
                </a:solidFill>
                <a:effectLst/>
                <a:cs typeface="Times New Roman" panose="02020603050405020304" pitchFamily="18" charset="0"/>
              </a:rPr>
              <a:t>AWS Management Console</a:t>
            </a:r>
            <a:r>
              <a:rPr lang="en-US" b="0" i="0" dirty="0">
                <a:solidFill>
                  <a:srgbClr val="333333"/>
                </a:solidFill>
                <a:effectLst/>
                <a:cs typeface="Times New Roman" panose="02020603050405020304" pitchFamily="18" charset="0"/>
              </a:rPr>
              <a:t>, on the Services menu, choose </a:t>
            </a:r>
            <a:r>
              <a:rPr lang="en-US" i="0" dirty="0">
                <a:solidFill>
                  <a:srgbClr val="333333"/>
                </a:solidFill>
                <a:effectLst/>
                <a:cs typeface="Times New Roman" panose="02020603050405020304" pitchFamily="18" charset="0"/>
              </a:rPr>
              <a:t>VPC</a:t>
            </a:r>
            <a:r>
              <a:rPr lang="en-US" b="0" i="0" dirty="0">
                <a:solidFill>
                  <a:srgbClr val="333333"/>
                </a:solidFill>
                <a:effectLst/>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C92039C-D874-AF78-A765-8F9C11F7A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817" y="1886572"/>
            <a:ext cx="7870557" cy="3668827"/>
          </a:xfrm>
          <a:prstGeom prst="rect">
            <a:avLst/>
          </a:prstGeom>
        </p:spPr>
      </p:pic>
    </p:spTree>
    <p:extLst>
      <p:ext uri="{BB962C8B-B14F-4D97-AF65-F5344CB8AC3E}">
        <p14:creationId xmlns:p14="http://schemas.microsoft.com/office/powerpoint/2010/main" val="4018181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55A73E-9837-A093-8E3D-C3913E9B013A}"/>
              </a:ext>
            </a:extLst>
          </p:cNvPr>
          <p:cNvSpPr txBox="1"/>
          <p:nvPr/>
        </p:nvSpPr>
        <p:spPr>
          <a:xfrm>
            <a:off x="745225" y="1092433"/>
            <a:ext cx="11172825" cy="369332"/>
          </a:xfrm>
          <a:prstGeom prst="rect">
            <a:avLst/>
          </a:prstGeom>
          <a:noFill/>
        </p:spPr>
        <p:txBody>
          <a:bodyPr wrap="square" rtlCol="0">
            <a:spAutoFit/>
          </a:bodyPr>
          <a:lstStyle/>
          <a:p>
            <a:pPr marL="285750" indent="-285750">
              <a:buFont typeface="Arial" panose="020B0604020202020204" pitchFamily="34" charset="0"/>
              <a:buChar char="•"/>
            </a:pPr>
            <a:r>
              <a:rPr lang="en-IN" dirty="0">
                <a:cs typeface="Times New Roman" panose="02020603050405020304" pitchFamily="18" charset="0"/>
              </a:rPr>
              <a:t>In the left panel , choose security groups</a:t>
            </a:r>
          </a:p>
        </p:txBody>
      </p:sp>
      <p:pic>
        <p:nvPicPr>
          <p:cNvPr id="4" name="Picture 3">
            <a:extLst>
              <a:ext uri="{FF2B5EF4-FFF2-40B4-BE49-F238E27FC236}">
                <a16:creationId xmlns:a16="http://schemas.microsoft.com/office/drawing/2014/main" id="{D228250C-83AB-3388-0922-55B8A1581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522" y="1761282"/>
            <a:ext cx="8835744" cy="3819619"/>
          </a:xfrm>
          <a:prstGeom prst="rect">
            <a:avLst/>
          </a:prstGeom>
        </p:spPr>
      </p:pic>
    </p:spTree>
    <p:extLst>
      <p:ext uri="{BB962C8B-B14F-4D97-AF65-F5344CB8AC3E}">
        <p14:creationId xmlns:p14="http://schemas.microsoft.com/office/powerpoint/2010/main" val="22481474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F4B193-FCC5-BBF7-7344-3E7F30852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66" y="2286001"/>
            <a:ext cx="5869834" cy="3557588"/>
          </a:xfrm>
          <a:prstGeom prst="rect">
            <a:avLst/>
          </a:prstGeom>
        </p:spPr>
      </p:pic>
      <p:pic>
        <p:nvPicPr>
          <p:cNvPr id="5" name="Picture 4">
            <a:extLst>
              <a:ext uri="{FF2B5EF4-FFF2-40B4-BE49-F238E27FC236}">
                <a16:creationId xmlns:a16="http://schemas.microsoft.com/office/drawing/2014/main" id="{97348725-C55C-186B-AD24-DDB5F47D4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2168" y="3300412"/>
            <a:ext cx="5692141" cy="3557588"/>
          </a:xfrm>
          <a:prstGeom prst="rect">
            <a:avLst/>
          </a:prstGeom>
        </p:spPr>
      </p:pic>
      <p:sp>
        <p:nvSpPr>
          <p:cNvPr id="6" name="TextBox 5">
            <a:extLst>
              <a:ext uri="{FF2B5EF4-FFF2-40B4-BE49-F238E27FC236}">
                <a16:creationId xmlns:a16="http://schemas.microsoft.com/office/drawing/2014/main" id="{24252CF3-3322-32E9-4639-42C1E89E47F2}"/>
              </a:ext>
            </a:extLst>
          </p:cNvPr>
          <p:cNvSpPr txBox="1"/>
          <p:nvPr/>
        </p:nvSpPr>
        <p:spPr>
          <a:xfrm>
            <a:off x="226166" y="714375"/>
            <a:ext cx="11075247" cy="1200329"/>
          </a:xfrm>
          <a:prstGeom prst="rect">
            <a:avLst/>
          </a:prstGeom>
          <a:noFill/>
        </p:spPr>
        <p:txBody>
          <a:bodyPr wrap="square" rtlCol="0">
            <a:spAutoFit/>
          </a:bodyPr>
          <a:lstStyle/>
          <a:p>
            <a:pPr marL="285750" indent="-285750">
              <a:buFont typeface="Arial" panose="020B0604020202020204" pitchFamily="34" charset="0"/>
              <a:buChar char="•"/>
            </a:pPr>
            <a:r>
              <a:rPr lang="en-IN" dirty="0"/>
              <a:t>After choose create security groups .</a:t>
            </a:r>
          </a:p>
          <a:p>
            <a:pPr marL="285750" indent="-285750">
              <a:buFont typeface="Arial" panose="020B0604020202020204" pitchFamily="34" charset="0"/>
              <a:buChar char="•"/>
            </a:pPr>
            <a:r>
              <a:rPr lang="en-IN" dirty="0"/>
              <a:t>Give name ,</a:t>
            </a:r>
            <a:r>
              <a:rPr lang="en-IN" dirty="0" err="1"/>
              <a:t>descrption,VPC</a:t>
            </a:r>
            <a:r>
              <a:rPr lang="en-IN" dirty="0"/>
              <a:t> to the security group.</a:t>
            </a:r>
          </a:p>
          <a:p>
            <a:pPr marL="285750" indent="-285750">
              <a:buFont typeface="Arial" panose="020B0604020202020204" pitchFamily="34" charset="0"/>
              <a:buChar char="•"/>
            </a:pPr>
            <a:r>
              <a:rPr lang="en-IN" dirty="0"/>
              <a:t>Add an Inbound rule also.</a:t>
            </a:r>
          </a:p>
          <a:p>
            <a:pPr marL="285750" indent="-285750">
              <a:buFont typeface="Arial" panose="020B0604020202020204" pitchFamily="34" charset="0"/>
              <a:buChar char="•"/>
            </a:pPr>
            <a:r>
              <a:rPr lang="en-IN" dirty="0"/>
              <a:t>Click on create security group</a:t>
            </a:r>
          </a:p>
        </p:txBody>
      </p:sp>
    </p:spTree>
    <p:extLst>
      <p:ext uri="{BB962C8B-B14F-4D97-AF65-F5344CB8AC3E}">
        <p14:creationId xmlns:p14="http://schemas.microsoft.com/office/powerpoint/2010/main" val="4432403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D93FF2-2C39-3AB5-77C0-8ED228378A55}"/>
              </a:ext>
            </a:extLst>
          </p:cNvPr>
          <p:cNvSpPr txBox="1"/>
          <p:nvPr/>
        </p:nvSpPr>
        <p:spPr>
          <a:xfrm>
            <a:off x="763686" y="1423945"/>
            <a:ext cx="11029950" cy="369332"/>
          </a:xfrm>
          <a:prstGeom prst="rect">
            <a:avLst/>
          </a:prstGeom>
          <a:noFill/>
        </p:spPr>
        <p:txBody>
          <a:bodyPr wrap="square" rtlCol="0">
            <a:spAutoFit/>
          </a:bodyPr>
          <a:lstStyle/>
          <a:p>
            <a:pPr marL="285750" indent="-285750">
              <a:buFont typeface="Arial" panose="020B0604020202020204" pitchFamily="34" charset="0"/>
              <a:buChar char="•"/>
            </a:pPr>
            <a:r>
              <a:rPr lang="en-IN" dirty="0">
                <a:cs typeface="Times New Roman" panose="02020603050405020304" pitchFamily="18" charset="0"/>
              </a:rPr>
              <a:t>Security group is created.</a:t>
            </a:r>
          </a:p>
        </p:txBody>
      </p:sp>
      <p:pic>
        <p:nvPicPr>
          <p:cNvPr id="4" name="Picture 3">
            <a:extLst>
              <a:ext uri="{FF2B5EF4-FFF2-40B4-BE49-F238E27FC236}">
                <a16:creationId xmlns:a16="http://schemas.microsoft.com/office/drawing/2014/main" id="{54A35E29-B3F0-1C8D-2E82-A17BB83ADA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461" y="2167792"/>
            <a:ext cx="8591044" cy="3570094"/>
          </a:xfrm>
          <a:prstGeom prst="rect">
            <a:avLst/>
          </a:prstGeom>
        </p:spPr>
      </p:pic>
    </p:spTree>
    <p:extLst>
      <p:ext uri="{BB962C8B-B14F-4D97-AF65-F5344CB8AC3E}">
        <p14:creationId xmlns:p14="http://schemas.microsoft.com/office/powerpoint/2010/main" val="17021817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E38DB5-B256-BCC3-2836-CAF5489237DA}"/>
              </a:ext>
            </a:extLst>
          </p:cNvPr>
          <p:cNvSpPr txBox="1"/>
          <p:nvPr/>
        </p:nvSpPr>
        <p:spPr>
          <a:xfrm>
            <a:off x="285750" y="528638"/>
            <a:ext cx="11515725" cy="1538883"/>
          </a:xfrm>
          <a:prstGeom prst="rect">
            <a:avLst/>
          </a:prstGeom>
          <a:noFill/>
        </p:spPr>
        <p:txBody>
          <a:bodyPr wrap="square" rtlCol="0">
            <a:spAutoFit/>
          </a:bodyPr>
          <a:lstStyle/>
          <a:p>
            <a:endParaRPr lang="en-IN" sz="2000" dirty="0">
              <a:cs typeface="Times New Roman" panose="02020603050405020304" pitchFamily="18" charset="0"/>
            </a:endParaRPr>
          </a:p>
          <a:p>
            <a:r>
              <a:rPr lang="en-IN" sz="2000" dirty="0">
                <a:cs typeface="Times New Roman" panose="02020603050405020304" pitchFamily="18" charset="0"/>
              </a:rPr>
              <a:t>Create a DB subnet Group</a:t>
            </a: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cs typeface="Times New Roman" panose="02020603050405020304" pitchFamily="18" charset="0"/>
              </a:rPr>
              <a:t>On services menu ,choose RDS</a:t>
            </a:r>
          </a:p>
          <a:p>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8530E3B-339F-17D5-25DF-1FA3A9CAC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453" y="2204268"/>
            <a:ext cx="8947094" cy="3809504"/>
          </a:xfrm>
          <a:prstGeom prst="rect">
            <a:avLst/>
          </a:prstGeom>
        </p:spPr>
      </p:pic>
    </p:spTree>
    <p:extLst>
      <p:ext uri="{BB962C8B-B14F-4D97-AF65-F5344CB8AC3E}">
        <p14:creationId xmlns:p14="http://schemas.microsoft.com/office/powerpoint/2010/main" val="884560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9C4E2D-FA10-2CCB-A47D-4D206EFB8F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68307" y="2021922"/>
            <a:ext cx="7338850" cy="3852895"/>
          </a:xfrm>
          <a:prstGeom prst="rect">
            <a:avLst/>
          </a:prstGeom>
        </p:spPr>
      </p:pic>
      <p:sp>
        <p:nvSpPr>
          <p:cNvPr id="8" name="TextBox 7">
            <a:extLst>
              <a:ext uri="{FF2B5EF4-FFF2-40B4-BE49-F238E27FC236}">
                <a16:creationId xmlns:a16="http://schemas.microsoft.com/office/drawing/2014/main" id="{EA1311A5-43E7-A6F1-A5B8-F0B1DAA10FB7}"/>
              </a:ext>
            </a:extLst>
          </p:cNvPr>
          <p:cNvSpPr txBox="1"/>
          <p:nvPr/>
        </p:nvSpPr>
        <p:spPr>
          <a:xfrm>
            <a:off x="873939" y="1367553"/>
            <a:ext cx="6133764" cy="400110"/>
          </a:xfrm>
          <a:prstGeom prst="rect">
            <a:avLst/>
          </a:prstGeom>
          <a:noFill/>
        </p:spPr>
        <p:txBody>
          <a:bodyPr wrap="square" rtlCol="0">
            <a:spAutoFit/>
          </a:bodyPr>
          <a:lstStyle/>
          <a:p>
            <a:pPr marL="342900" indent="-342900">
              <a:buFont typeface="Arial" panose="020B0604020202020204" pitchFamily="34" charset="0"/>
              <a:buChar char="•"/>
            </a:pPr>
            <a:r>
              <a:rPr lang="en-IN" sz="2000" dirty="0"/>
              <a:t>Choose instance type t2.micro and key pair.</a:t>
            </a:r>
          </a:p>
        </p:txBody>
      </p:sp>
    </p:spTree>
    <p:extLst>
      <p:ext uri="{BB962C8B-B14F-4D97-AF65-F5344CB8AC3E}">
        <p14:creationId xmlns:p14="http://schemas.microsoft.com/office/powerpoint/2010/main" val="24458238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67095A-B066-45E4-8995-2B78C954FE02}"/>
              </a:ext>
            </a:extLst>
          </p:cNvPr>
          <p:cNvSpPr txBox="1"/>
          <p:nvPr/>
        </p:nvSpPr>
        <p:spPr>
          <a:xfrm>
            <a:off x="638175" y="914400"/>
            <a:ext cx="10944225" cy="369332"/>
          </a:xfrm>
          <a:prstGeom prst="rect">
            <a:avLst/>
          </a:prstGeom>
          <a:noFill/>
        </p:spPr>
        <p:txBody>
          <a:bodyPr wrap="square" rtlCol="0">
            <a:spAutoFit/>
          </a:bodyPr>
          <a:lstStyle/>
          <a:p>
            <a:pPr marL="285750" indent="-285750">
              <a:buFont typeface="Arial" panose="020B0604020202020204" pitchFamily="34" charset="0"/>
              <a:buChar char="•"/>
            </a:pPr>
            <a:r>
              <a:rPr lang="en-IN" dirty="0"/>
              <a:t>On left navigation </a:t>
            </a:r>
            <a:r>
              <a:rPr lang="en-IN" dirty="0" err="1"/>
              <a:t>panel,choose</a:t>
            </a:r>
            <a:r>
              <a:rPr lang="en-IN" dirty="0"/>
              <a:t> subnet groups.</a:t>
            </a:r>
          </a:p>
        </p:txBody>
      </p:sp>
      <p:pic>
        <p:nvPicPr>
          <p:cNvPr id="4" name="Picture 3">
            <a:extLst>
              <a:ext uri="{FF2B5EF4-FFF2-40B4-BE49-F238E27FC236}">
                <a16:creationId xmlns:a16="http://schemas.microsoft.com/office/drawing/2014/main" id="{FC70AFB9-41FB-4209-2F11-87938408D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492" y="1829065"/>
            <a:ext cx="8823016" cy="4114535"/>
          </a:xfrm>
          <a:prstGeom prst="rect">
            <a:avLst/>
          </a:prstGeom>
        </p:spPr>
      </p:pic>
    </p:spTree>
    <p:extLst>
      <p:ext uri="{BB962C8B-B14F-4D97-AF65-F5344CB8AC3E}">
        <p14:creationId xmlns:p14="http://schemas.microsoft.com/office/powerpoint/2010/main" val="18668344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CC341-9852-F1AD-99D1-8FB9283888B7}"/>
              </a:ext>
            </a:extLst>
          </p:cNvPr>
          <p:cNvSpPr txBox="1"/>
          <p:nvPr/>
        </p:nvSpPr>
        <p:spPr>
          <a:xfrm>
            <a:off x="471488" y="485775"/>
            <a:ext cx="11158537" cy="369332"/>
          </a:xfrm>
          <a:prstGeom prst="rect">
            <a:avLst/>
          </a:prstGeom>
          <a:noFill/>
        </p:spPr>
        <p:txBody>
          <a:bodyPr wrap="square" rtlCol="0">
            <a:spAutoFit/>
          </a:bodyPr>
          <a:lstStyle/>
          <a:p>
            <a:pPr marL="285750" indent="-285750">
              <a:buFont typeface="Arial" panose="020B0604020202020204" pitchFamily="34" charset="0"/>
              <a:buChar char="•"/>
            </a:pPr>
            <a:r>
              <a:rPr lang="en-IN" dirty="0">
                <a:cs typeface="Times New Roman" panose="02020603050405020304" pitchFamily="18" charset="0"/>
              </a:rPr>
              <a:t>Choose create DB subnet group and then configure</a:t>
            </a:r>
          </a:p>
        </p:txBody>
      </p:sp>
      <p:pic>
        <p:nvPicPr>
          <p:cNvPr id="6" name="Picture 5">
            <a:extLst>
              <a:ext uri="{FF2B5EF4-FFF2-40B4-BE49-F238E27FC236}">
                <a16:creationId xmlns:a16="http://schemas.microsoft.com/office/drawing/2014/main" id="{65BA9D0D-9610-384D-BC43-FBE248FB09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276" y="976489"/>
            <a:ext cx="5656333" cy="3535208"/>
          </a:xfrm>
          <a:prstGeom prst="rect">
            <a:avLst/>
          </a:prstGeom>
        </p:spPr>
      </p:pic>
      <p:pic>
        <p:nvPicPr>
          <p:cNvPr id="8" name="Picture 7">
            <a:extLst>
              <a:ext uri="{FF2B5EF4-FFF2-40B4-BE49-F238E27FC236}">
                <a16:creationId xmlns:a16="http://schemas.microsoft.com/office/drawing/2014/main" id="{7C38E9AE-CBAB-D3CA-C091-A9AFAA50C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392" y="3071814"/>
            <a:ext cx="5581335" cy="3488334"/>
          </a:xfrm>
          <a:prstGeom prst="rect">
            <a:avLst/>
          </a:prstGeom>
        </p:spPr>
      </p:pic>
    </p:spTree>
    <p:extLst>
      <p:ext uri="{BB962C8B-B14F-4D97-AF65-F5344CB8AC3E}">
        <p14:creationId xmlns:p14="http://schemas.microsoft.com/office/powerpoint/2010/main" val="17032508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CAA6AA-CED6-0FB5-5F8D-3293BE722894}"/>
              </a:ext>
            </a:extLst>
          </p:cNvPr>
          <p:cNvSpPr txBox="1"/>
          <p:nvPr/>
        </p:nvSpPr>
        <p:spPr>
          <a:xfrm>
            <a:off x="718548" y="1054620"/>
            <a:ext cx="11229975" cy="369332"/>
          </a:xfrm>
          <a:prstGeom prst="rect">
            <a:avLst/>
          </a:prstGeom>
          <a:noFill/>
        </p:spPr>
        <p:txBody>
          <a:bodyPr wrap="square" rtlCol="0">
            <a:spAutoFit/>
          </a:bodyPr>
          <a:lstStyle/>
          <a:p>
            <a:pPr marL="285750" indent="-285750">
              <a:buFont typeface="Arial" panose="020B0604020202020204" pitchFamily="34" charset="0"/>
              <a:buChar char="•"/>
            </a:pPr>
            <a:r>
              <a:rPr lang="en-IN" dirty="0"/>
              <a:t>Subnet is created.</a:t>
            </a:r>
          </a:p>
        </p:txBody>
      </p:sp>
      <p:pic>
        <p:nvPicPr>
          <p:cNvPr id="4" name="Picture 3">
            <a:extLst>
              <a:ext uri="{FF2B5EF4-FFF2-40B4-BE49-F238E27FC236}">
                <a16:creationId xmlns:a16="http://schemas.microsoft.com/office/drawing/2014/main" id="{32883BE5-3F8D-F61F-36C6-3CB7FE826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347" y="1663086"/>
            <a:ext cx="7137176" cy="4460735"/>
          </a:xfrm>
          <a:prstGeom prst="rect">
            <a:avLst/>
          </a:prstGeom>
        </p:spPr>
      </p:pic>
    </p:spTree>
    <p:extLst>
      <p:ext uri="{BB962C8B-B14F-4D97-AF65-F5344CB8AC3E}">
        <p14:creationId xmlns:p14="http://schemas.microsoft.com/office/powerpoint/2010/main" val="5142049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414704-D331-A8FC-BF7C-401743AB287A}"/>
              </a:ext>
            </a:extLst>
          </p:cNvPr>
          <p:cNvSpPr txBox="1"/>
          <p:nvPr/>
        </p:nvSpPr>
        <p:spPr>
          <a:xfrm>
            <a:off x="513440" y="442904"/>
            <a:ext cx="10911840" cy="1508105"/>
          </a:xfrm>
          <a:prstGeom prst="rect">
            <a:avLst/>
          </a:prstGeom>
          <a:noFill/>
        </p:spPr>
        <p:txBody>
          <a:bodyPr wrap="square" rtlCol="0">
            <a:spAutoFit/>
          </a:bodyPr>
          <a:lstStyle/>
          <a:p>
            <a:r>
              <a:rPr lang="en-IN" sz="2800" dirty="0">
                <a:cs typeface="Times New Roman" panose="02020603050405020304" pitchFamily="18" charset="0"/>
              </a:rPr>
              <a:t>Create an amazon RDS DB Instance</a:t>
            </a:r>
          </a:p>
          <a:p>
            <a:endParaRPr lang="en-IN"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cs typeface="Times New Roman" panose="02020603050405020304" pitchFamily="18" charset="0"/>
              </a:rPr>
              <a:t>Launching  Multi-AZ Amazon RDS for MySQL database instance.</a:t>
            </a:r>
          </a:p>
          <a:p>
            <a:pPr marL="285750" indent="-285750">
              <a:buFont typeface="Arial" panose="020B0604020202020204" pitchFamily="34" charset="0"/>
              <a:buChar char="•"/>
            </a:pPr>
            <a:r>
              <a:rPr lang="en-IN" dirty="0">
                <a:cs typeface="Times New Roman" panose="02020603050405020304" pitchFamily="18" charset="0"/>
              </a:rPr>
              <a:t>In the left </a:t>
            </a:r>
            <a:r>
              <a:rPr lang="en-IN" dirty="0" err="1">
                <a:cs typeface="Times New Roman" panose="02020603050405020304" pitchFamily="18" charset="0"/>
              </a:rPr>
              <a:t>panel,choose</a:t>
            </a:r>
            <a:r>
              <a:rPr lang="en-IN" dirty="0">
                <a:cs typeface="Times New Roman" panose="02020603050405020304" pitchFamily="18" charset="0"/>
              </a:rPr>
              <a:t> Databases</a:t>
            </a:r>
          </a:p>
        </p:txBody>
      </p:sp>
      <p:pic>
        <p:nvPicPr>
          <p:cNvPr id="5" name="Picture 4">
            <a:extLst>
              <a:ext uri="{FF2B5EF4-FFF2-40B4-BE49-F238E27FC236}">
                <a16:creationId xmlns:a16="http://schemas.microsoft.com/office/drawing/2014/main" id="{FB15DA18-795D-61BC-D17C-F37F41179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0696" y="2094623"/>
            <a:ext cx="6586917" cy="4116823"/>
          </a:xfrm>
          <a:prstGeom prst="rect">
            <a:avLst/>
          </a:prstGeom>
        </p:spPr>
      </p:pic>
    </p:spTree>
    <p:extLst>
      <p:ext uri="{BB962C8B-B14F-4D97-AF65-F5344CB8AC3E}">
        <p14:creationId xmlns:p14="http://schemas.microsoft.com/office/powerpoint/2010/main" val="30237344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B61DB-B4CB-439E-049F-6525A6C0E58C}"/>
              </a:ext>
            </a:extLst>
          </p:cNvPr>
          <p:cNvSpPr txBox="1"/>
          <p:nvPr/>
        </p:nvSpPr>
        <p:spPr>
          <a:xfrm>
            <a:off x="563880" y="640080"/>
            <a:ext cx="11262360" cy="923330"/>
          </a:xfrm>
          <a:prstGeom prst="rect">
            <a:avLst/>
          </a:prstGeom>
          <a:noFill/>
        </p:spPr>
        <p:txBody>
          <a:bodyPr wrap="square" rtlCol="0">
            <a:spAutoFit/>
          </a:bodyPr>
          <a:lstStyle/>
          <a:p>
            <a:pPr marL="285750" indent="-285750">
              <a:buFont typeface="Arial" panose="020B0604020202020204" pitchFamily="34" charset="0"/>
              <a:buChar char="•"/>
            </a:pPr>
            <a:r>
              <a:rPr lang="en-IN" dirty="0">
                <a:cs typeface="Times New Roman" panose="02020603050405020304" pitchFamily="18" charset="0"/>
              </a:rPr>
              <a:t>Choose create Database.</a:t>
            </a:r>
          </a:p>
          <a:p>
            <a:pPr marL="285750" indent="-285750">
              <a:buFont typeface="Arial" panose="020B0604020202020204" pitchFamily="34" charset="0"/>
              <a:buChar char="•"/>
            </a:pPr>
            <a:r>
              <a:rPr lang="en-IN" dirty="0">
                <a:cs typeface="Times New Roman" panose="02020603050405020304" pitchFamily="18" charset="0"/>
              </a:rPr>
              <a:t>Create database by </a:t>
            </a:r>
            <a:r>
              <a:rPr lang="en-IN" dirty="0" err="1">
                <a:cs typeface="Times New Roman" panose="02020603050405020304" pitchFamily="18" charset="0"/>
              </a:rPr>
              <a:t>choosingMySQL</a:t>
            </a:r>
            <a:endParaRPr lang="en-IN" dirty="0">
              <a:cs typeface="Times New Roman" panose="02020603050405020304" pitchFamily="18" charset="0"/>
            </a:endParaRPr>
          </a:p>
          <a:p>
            <a:pPr marL="285750" indent="-285750">
              <a:buFont typeface="Arial" panose="020B0604020202020204" pitchFamily="34" charset="0"/>
              <a:buChar char="•"/>
            </a:pPr>
            <a:r>
              <a:rPr lang="en-IN" dirty="0">
                <a:cs typeface="Times New Roman" panose="02020603050405020304" pitchFamily="18" charset="0"/>
              </a:rPr>
              <a:t>Under settings configure </a:t>
            </a:r>
            <a:r>
              <a:rPr lang="en-IN" i="0" dirty="0">
                <a:solidFill>
                  <a:srgbClr val="333333"/>
                </a:solidFill>
                <a:effectLst/>
                <a:cs typeface="Times New Roman" panose="02020603050405020304" pitchFamily="18" charset="0"/>
              </a:rPr>
              <a:t>DB instance identifier, Master </a:t>
            </a:r>
            <a:r>
              <a:rPr lang="en-IN" i="0" dirty="0" err="1">
                <a:solidFill>
                  <a:srgbClr val="333333"/>
                </a:solidFill>
                <a:effectLst/>
                <a:cs typeface="Times New Roman" panose="02020603050405020304" pitchFamily="18" charset="0"/>
              </a:rPr>
              <a:t>usernameand</a:t>
            </a:r>
            <a:r>
              <a:rPr lang="en-IN" i="0" dirty="0">
                <a:solidFill>
                  <a:srgbClr val="333333"/>
                </a:solidFill>
                <a:effectLst/>
                <a:cs typeface="Times New Roman" panose="02020603050405020304" pitchFamily="18" charset="0"/>
              </a:rPr>
              <a:t> giving password</a:t>
            </a:r>
            <a:endParaRPr lang="en-IN" dirty="0">
              <a:cs typeface="Times New Roman" panose="02020603050405020304" pitchFamily="18" charset="0"/>
            </a:endParaRPr>
          </a:p>
        </p:txBody>
      </p:sp>
      <p:pic>
        <p:nvPicPr>
          <p:cNvPr id="4" name="Picture 3">
            <a:extLst>
              <a:ext uri="{FF2B5EF4-FFF2-40B4-BE49-F238E27FC236}">
                <a16:creationId xmlns:a16="http://schemas.microsoft.com/office/drawing/2014/main" id="{E328AC62-7095-BBFF-4664-1021259EE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825" y="1832576"/>
            <a:ext cx="5538189" cy="3461368"/>
          </a:xfrm>
          <a:prstGeom prst="rect">
            <a:avLst/>
          </a:prstGeom>
        </p:spPr>
      </p:pic>
      <p:pic>
        <p:nvPicPr>
          <p:cNvPr id="6" name="Picture 5">
            <a:extLst>
              <a:ext uri="{FF2B5EF4-FFF2-40B4-BE49-F238E27FC236}">
                <a16:creationId xmlns:a16="http://schemas.microsoft.com/office/drawing/2014/main" id="{815B31DC-0221-B323-6263-A475C582A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8051" y="3274712"/>
            <a:ext cx="5291328" cy="3307080"/>
          </a:xfrm>
          <a:prstGeom prst="rect">
            <a:avLst/>
          </a:prstGeom>
        </p:spPr>
      </p:pic>
    </p:spTree>
    <p:extLst>
      <p:ext uri="{BB962C8B-B14F-4D97-AF65-F5344CB8AC3E}">
        <p14:creationId xmlns:p14="http://schemas.microsoft.com/office/powerpoint/2010/main" val="15828958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03F93-34CC-C401-1ED5-EC51F523668D}"/>
              </a:ext>
            </a:extLst>
          </p:cNvPr>
          <p:cNvSpPr txBox="1"/>
          <p:nvPr/>
        </p:nvSpPr>
        <p:spPr>
          <a:xfrm>
            <a:off x="518160" y="472440"/>
            <a:ext cx="10957560" cy="923330"/>
          </a:xfrm>
          <a:prstGeom prst="rect">
            <a:avLst/>
          </a:prstGeom>
          <a:noFill/>
        </p:spPr>
        <p:txBody>
          <a:bodyPr wrap="square" rtlCol="0">
            <a:spAutoFit/>
          </a:bodyPr>
          <a:lstStyle/>
          <a:p>
            <a:pPr marL="285750" indent="-285750">
              <a:buFont typeface="Arial" panose="020B0604020202020204" pitchFamily="34" charset="0"/>
              <a:buChar char="•"/>
            </a:pPr>
            <a:r>
              <a:rPr lang="en-IN" dirty="0">
                <a:cs typeface="Times New Roman" panose="02020603050405020304" pitchFamily="18" charset="0"/>
              </a:rPr>
              <a:t>Under DB Instance </a:t>
            </a:r>
            <a:r>
              <a:rPr lang="en-IN" dirty="0" err="1">
                <a:cs typeface="Times New Roman" panose="02020603050405020304" pitchFamily="18" charset="0"/>
              </a:rPr>
              <a:t>class,configure</a:t>
            </a:r>
            <a:r>
              <a:rPr lang="en-IN" dirty="0">
                <a:cs typeface="Times New Roman" panose="02020603050405020304" pitchFamily="18" charset="0"/>
              </a:rPr>
              <a:t> Burstable classes(includes t classes) and db.t3.micro</a:t>
            </a:r>
          </a:p>
          <a:p>
            <a:pPr marL="285750" indent="-285750">
              <a:buFont typeface="Arial" panose="020B0604020202020204" pitchFamily="34" charset="0"/>
              <a:buChar char="•"/>
            </a:pPr>
            <a:r>
              <a:rPr lang="en-IN" dirty="0">
                <a:cs typeface="Times New Roman" panose="02020603050405020304" pitchFamily="18" charset="0"/>
              </a:rPr>
              <a:t>And also configure </a:t>
            </a:r>
            <a:r>
              <a:rPr lang="en-IN" dirty="0" err="1">
                <a:cs typeface="Times New Roman" panose="02020603050405020304" pitchFamily="18" charset="0"/>
              </a:rPr>
              <a:t>storage,connectivity,additional</a:t>
            </a:r>
            <a:r>
              <a:rPr lang="en-IN" dirty="0">
                <a:cs typeface="Times New Roman" panose="02020603050405020304" pitchFamily="18" charset="0"/>
              </a:rPr>
              <a:t> configuration</a:t>
            </a:r>
          </a:p>
          <a:p>
            <a:pPr marL="285750" indent="-285750">
              <a:buFont typeface="Arial" panose="020B0604020202020204" pitchFamily="34" charset="0"/>
              <a:buChar char="•"/>
            </a:pPr>
            <a:r>
              <a:rPr lang="en-IN" dirty="0" err="1">
                <a:cs typeface="Times New Roman" panose="02020603050405020304" pitchFamily="18" charset="0"/>
              </a:rPr>
              <a:t>Chosse</a:t>
            </a:r>
            <a:r>
              <a:rPr lang="en-IN" dirty="0">
                <a:cs typeface="Times New Roman" panose="02020603050405020304" pitchFamily="18" charset="0"/>
              </a:rPr>
              <a:t> create database</a:t>
            </a:r>
          </a:p>
        </p:txBody>
      </p:sp>
      <p:pic>
        <p:nvPicPr>
          <p:cNvPr id="4" name="Picture 3">
            <a:extLst>
              <a:ext uri="{FF2B5EF4-FFF2-40B4-BE49-F238E27FC236}">
                <a16:creationId xmlns:a16="http://schemas.microsoft.com/office/drawing/2014/main" id="{EEABCF29-E000-2088-DFCD-F745ADDF2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446" y="1644774"/>
            <a:ext cx="5215519" cy="3716200"/>
          </a:xfrm>
          <a:prstGeom prst="rect">
            <a:avLst/>
          </a:prstGeom>
        </p:spPr>
      </p:pic>
      <p:pic>
        <p:nvPicPr>
          <p:cNvPr id="6" name="Picture 5">
            <a:extLst>
              <a:ext uri="{FF2B5EF4-FFF2-40B4-BE49-F238E27FC236}">
                <a16:creationId xmlns:a16="http://schemas.microsoft.com/office/drawing/2014/main" id="{4E623D77-AC4E-754D-7755-61BA3D69D5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2720340"/>
            <a:ext cx="6096000" cy="3810000"/>
          </a:xfrm>
          <a:prstGeom prst="rect">
            <a:avLst/>
          </a:prstGeom>
        </p:spPr>
      </p:pic>
    </p:spTree>
    <p:extLst>
      <p:ext uri="{BB962C8B-B14F-4D97-AF65-F5344CB8AC3E}">
        <p14:creationId xmlns:p14="http://schemas.microsoft.com/office/powerpoint/2010/main" val="26400875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919D8E-9797-00A6-9B45-2119EB352B04}"/>
              </a:ext>
            </a:extLst>
          </p:cNvPr>
          <p:cNvSpPr txBox="1"/>
          <p:nvPr/>
        </p:nvSpPr>
        <p:spPr>
          <a:xfrm>
            <a:off x="479049" y="919898"/>
            <a:ext cx="11049000" cy="369332"/>
          </a:xfrm>
          <a:prstGeom prst="rect">
            <a:avLst/>
          </a:prstGeom>
          <a:noFill/>
        </p:spPr>
        <p:txBody>
          <a:bodyPr wrap="square" rtlCol="0">
            <a:spAutoFit/>
          </a:bodyPr>
          <a:lstStyle/>
          <a:p>
            <a:pPr marL="285750" indent="-285750">
              <a:buFont typeface="Arial" panose="020B0604020202020204" pitchFamily="34" charset="0"/>
              <a:buChar char="•"/>
            </a:pPr>
            <a:r>
              <a:rPr lang="en-IN" dirty="0">
                <a:cs typeface="Times New Roman" panose="02020603050405020304" pitchFamily="18" charset="0"/>
              </a:rPr>
              <a:t>Database is created</a:t>
            </a:r>
          </a:p>
        </p:txBody>
      </p:sp>
      <p:pic>
        <p:nvPicPr>
          <p:cNvPr id="4" name="Picture 3">
            <a:extLst>
              <a:ext uri="{FF2B5EF4-FFF2-40B4-BE49-F238E27FC236}">
                <a16:creationId xmlns:a16="http://schemas.microsoft.com/office/drawing/2014/main" id="{D05BA7F0-0D14-622D-AC72-E43FB05CD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418" y="1525617"/>
            <a:ext cx="6764510" cy="4227819"/>
          </a:xfrm>
          <a:prstGeom prst="rect">
            <a:avLst/>
          </a:prstGeom>
        </p:spPr>
      </p:pic>
    </p:spTree>
    <p:extLst>
      <p:ext uri="{BB962C8B-B14F-4D97-AF65-F5344CB8AC3E}">
        <p14:creationId xmlns:p14="http://schemas.microsoft.com/office/powerpoint/2010/main" val="35640170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E1C224-D1B9-2D55-2A02-647E81E78708}"/>
              </a:ext>
            </a:extLst>
          </p:cNvPr>
          <p:cNvSpPr txBox="1"/>
          <p:nvPr/>
        </p:nvSpPr>
        <p:spPr>
          <a:xfrm>
            <a:off x="457200" y="548640"/>
            <a:ext cx="10789920" cy="646331"/>
          </a:xfrm>
          <a:prstGeom prst="rect">
            <a:avLst/>
          </a:prstGeom>
          <a:noFill/>
        </p:spPr>
        <p:txBody>
          <a:bodyPr wrap="square" rtlCol="0">
            <a:spAutoFit/>
          </a:bodyPr>
          <a:lstStyle/>
          <a:p>
            <a:pPr marL="285750" indent="-285750">
              <a:buFont typeface="Arial" panose="020B0604020202020204" pitchFamily="34" charset="0"/>
              <a:buChar char="•"/>
            </a:pPr>
            <a:r>
              <a:rPr lang="en-IN" dirty="0">
                <a:cs typeface="Times New Roman" panose="02020603050405020304" pitchFamily="18" charset="0"/>
              </a:rPr>
              <a:t>Choose lab-</a:t>
            </a:r>
            <a:r>
              <a:rPr lang="en-IN" dirty="0" err="1">
                <a:cs typeface="Times New Roman" panose="02020603050405020304" pitchFamily="18" charset="0"/>
              </a:rPr>
              <a:t>db,after</a:t>
            </a:r>
            <a:r>
              <a:rPr lang="en-IN" dirty="0">
                <a:cs typeface="Times New Roman" panose="02020603050405020304" pitchFamily="18" charset="0"/>
              </a:rPr>
              <a:t> the info changes to </a:t>
            </a:r>
            <a:r>
              <a:rPr lang="en-IN" dirty="0" err="1">
                <a:cs typeface="Times New Roman" panose="02020603050405020304" pitchFamily="18" charset="0"/>
              </a:rPr>
              <a:t>modifiying</a:t>
            </a:r>
            <a:r>
              <a:rPr lang="en-IN" dirty="0">
                <a:cs typeface="Times New Roman" panose="02020603050405020304" pitchFamily="18" charset="0"/>
              </a:rPr>
              <a:t> or </a:t>
            </a:r>
            <a:r>
              <a:rPr lang="en-IN" dirty="0" err="1">
                <a:cs typeface="Times New Roman" panose="02020603050405020304" pitchFamily="18" charset="0"/>
              </a:rPr>
              <a:t>avaliable</a:t>
            </a:r>
            <a:r>
              <a:rPr lang="en-IN" dirty="0">
                <a:cs typeface="Times New Roman" panose="02020603050405020304" pitchFamily="18" charset="0"/>
              </a:rPr>
              <a:t>,</a:t>
            </a:r>
          </a:p>
          <a:p>
            <a:pPr marL="285750" indent="-285750">
              <a:buFont typeface="Arial" panose="020B0604020202020204" pitchFamily="34" charset="0"/>
              <a:buChar char="•"/>
            </a:pPr>
            <a:r>
              <a:rPr lang="en-IN" dirty="0">
                <a:cs typeface="Times New Roman" panose="02020603050405020304" pitchFamily="18" charset="0"/>
              </a:rPr>
              <a:t>Scroll down to connectivity and security copy the endpoint.</a:t>
            </a:r>
          </a:p>
        </p:txBody>
      </p:sp>
      <p:pic>
        <p:nvPicPr>
          <p:cNvPr id="4" name="Picture 3">
            <a:extLst>
              <a:ext uri="{FF2B5EF4-FFF2-40B4-BE49-F238E27FC236}">
                <a16:creationId xmlns:a16="http://schemas.microsoft.com/office/drawing/2014/main" id="{D373D9A5-7367-B3C0-77DB-E7A2EF4A8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194971"/>
            <a:ext cx="8631936" cy="5394960"/>
          </a:xfrm>
          <a:prstGeom prst="rect">
            <a:avLst/>
          </a:prstGeom>
        </p:spPr>
      </p:pic>
    </p:spTree>
    <p:extLst>
      <p:ext uri="{BB962C8B-B14F-4D97-AF65-F5344CB8AC3E}">
        <p14:creationId xmlns:p14="http://schemas.microsoft.com/office/powerpoint/2010/main" val="27974084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4696E2-6F94-7199-D57D-C6AA3D367E56}"/>
              </a:ext>
            </a:extLst>
          </p:cNvPr>
          <p:cNvSpPr txBox="1"/>
          <p:nvPr/>
        </p:nvSpPr>
        <p:spPr>
          <a:xfrm>
            <a:off x="767665" y="381000"/>
            <a:ext cx="10789920" cy="1446550"/>
          </a:xfrm>
          <a:prstGeom prst="rect">
            <a:avLst/>
          </a:prstGeom>
          <a:noFill/>
        </p:spPr>
        <p:txBody>
          <a:bodyPr wrap="square" rtlCol="0">
            <a:spAutoFit/>
          </a:bodyPr>
          <a:lstStyle/>
          <a:p>
            <a:r>
              <a:rPr lang="en-IN" sz="2400" dirty="0">
                <a:cs typeface="Times New Roman" panose="02020603050405020304" pitchFamily="18" charset="0"/>
              </a:rPr>
              <a:t>Interact with Database</a:t>
            </a:r>
          </a:p>
          <a:p>
            <a:endParaRPr lang="en-IN" sz="2800" dirty="0">
              <a:cs typeface="Times New Roman" panose="02020603050405020304" pitchFamily="18" charset="0"/>
            </a:endParaRPr>
          </a:p>
          <a:p>
            <a:pPr marL="285750" indent="-285750">
              <a:buFont typeface="Arial" panose="020B0604020202020204" pitchFamily="34" charset="0"/>
              <a:buChar char="•"/>
            </a:pPr>
            <a:r>
              <a:rPr lang="en-IN" dirty="0">
                <a:cs typeface="Times New Roman" panose="02020603050405020304" pitchFamily="18" charset="0"/>
              </a:rPr>
              <a:t>Above the lab instructions ,choose details dropdown and then choose show.</a:t>
            </a:r>
          </a:p>
          <a:p>
            <a:pPr marL="285750" indent="-285750">
              <a:buFont typeface="Arial" panose="020B0604020202020204" pitchFamily="34" charset="0"/>
              <a:buChar char="•"/>
            </a:pPr>
            <a:r>
              <a:rPr lang="en-IN" dirty="0">
                <a:cs typeface="Times New Roman" panose="02020603050405020304" pitchFamily="18" charset="0"/>
              </a:rPr>
              <a:t>Copy the IP address of the Webserver.</a:t>
            </a:r>
          </a:p>
        </p:txBody>
      </p:sp>
      <p:pic>
        <p:nvPicPr>
          <p:cNvPr id="4" name="Picture 3">
            <a:extLst>
              <a:ext uri="{FF2B5EF4-FFF2-40B4-BE49-F238E27FC236}">
                <a16:creationId xmlns:a16="http://schemas.microsoft.com/office/drawing/2014/main" id="{5ED05103-8E34-ECAF-BCF9-C217F0DDF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5412" y="1988014"/>
            <a:ext cx="7182378" cy="4488986"/>
          </a:xfrm>
          <a:prstGeom prst="rect">
            <a:avLst/>
          </a:prstGeom>
        </p:spPr>
      </p:pic>
    </p:spTree>
    <p:extLst>
      <p:ext uri="{BB962C8B-B14F-4D97-AF65-F5344CB8AC3E}">
        <p14:creationId xmlns:p14="http://schemas.microsoft.com/office/powerpoint/2010/main" val="30596992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432FF0-EF48-8B82-095F-8A0B22CA6EA9}"/>
              </a:ext>
            </a:extLst>
          </p:cNvPr>
          <p:cNvSpPr txBox="1"/>
          <p:nvPr/>
        </p:nvSpPr>
        <p:spPr>
          <a:xfrm>
            <a:off x="655320" y="563880"/>
            <a:ext cx="10607040" cy="923330"/>
          </a:xfrm>
          <a:prstGeom prst="rect">
            <a:avLst/>
          </a:prstGeom>
          <a:noFill/>
        </p:spPr>
        <p:txBody>
          <a:bodyPr wrap="square" rtlCol="0">
            <a:spAutoFit/>
          </a:bodyPr>
          <a:lstStyle/>
          <a:p>
            <a:pPr marL="285750" indent="-285750">
              <a:buFont typeface="Arial" panose="020B0604020202020204" pitchFamily="34" charset="0"/>
              <a:buChar char="•"/>
            </a:pPr>
            <a:r>
              <a:rPr lang="en-IN" dirty="0">
                <a:cs typeface="Times New Roman" panose="02020603050405020304" pitchFamily="18" charset="0"/>
              </a:rPr>
              <a:t>Open a new browser and paste the IP address of webserver.</a:t>
            </a:r>
          </a:p>
          <a:p>
            <a:pPr marL="285750" indent="-285750">
              <a:buFont typeface="Arial" panose="020B0604020202020204" pitchFamily="34" charset="0"/>
              <a:buChar char="•"/>
            </a:pPr>
            <a:r>
              <a:rPr lang="en-IN" dirty="0">
                <a:cs typeface="Times New Roman" panose="02020603050405020304" pitchFamily="18" charset="0"/>
              </a:rPr>
              <a:t>Click on RDS on the top of the page.</a:t>
            </a:r>
          </a:p>
          <a:p>
            <a:pPr marL="285750" indent="-285750">
              <a:buFont typeface="Arial" panose="020B0604020202020204" pitchFamily="34" charset="0"/>
              <a:buChar char="•"/>
            </a:pPr>
            <a:r>
              <a:rPr lang="en-IN" dirty="0">
                <a:cs typeface="Times New Roman" panose="02020603050405020304" pitchFamily="18" charset="0"/>
              </a:rPr>
              <a:t>Fill endpoint of lab-</a:t>
            </a:r>
            <a:r>
              <a:rPr lang="en-IN" dirty="0" err="1">
                <a:cs typeface="Times New Roman" panose="02020603050405020304" pitchFamily="18" charset="0"/>
              </a:rPr>
              <a:t>db</a:t>
            </a:r>
            <a:r>
              <a:rPr lang="en-IN" dirty="0">
                <a:cs typeface="Times New Roman" panose="02020603050405020304" pitchFamily="18" charset="0"/>
              </a:rPr>
              <a:t>, database, username and password</a:t>
            </a:r>
          </a:p>
        </p:txBody>
      </p:sp>
      <p:pic>
        <p:nvPicPr>
          <p:cNvPr id="6" name="Picture 5">
            <a:extLst>
              <a:ext uri="{FF2B5EF4-FFF2-40B4-BE49-F238E27FC236}">
                <a16:creationId xmlns:a16="http://schemas.microsoft.com/office/drawing/2014/main" id="{C5FAFDA2-7604-1C6F-4D44-06937FD43E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 y="1798320"/>
            <a:ext cx="5218176" cy="3261360"/>
          </a:xfrm>
          <a:prstGeom prst="rect">
            <a:avLst/>
          </a:prstGeom>
        </p:spPr>
      </p:pic>
      <p:pic>
        <p:nvPicPr>
          <p:cNvPr id="8" name="Picture 7">
            <a:extLst>
              <a:ext uri="{FF2B5EF4-FFF2-40B4-BE49-F238E27FC236}">
                <a16:creationId xmlns:a16="http://schemas.microsoft.com/office/drawing/2014/main" id="{B2A365A3-1382-2CF2-58F8-8B1EB61D9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5960" y="2541270"/>
            <a:ext cx="6004560" cy="3752850"/>
          </a:xfrm>
          <a:prstGeom prst="rect">
            <a:avLst/>
          </a:prstGeom>
        </p:spPr>
      </p:pic>
    </p:spTree>
    <p:extLst>
      <p:ext uri="{BB962C8B-B14F-4D97-AF65-F5344CB8AC3E}">
        <p14:creationId xmlns:p14="http://schemas.microsoft.com/office/powerpoint/2010/main" val="3461416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73E9BAB-A9F0-D15B-0BE4-7A01A23E458D}"/>
              </a:ext>
            </a:extLst>
          </p:cNvPr>
          <p:cNvSpPr txBox="1"/>
          <p:nvPr/>
        </p:nvSpPr>
        <p:spPr>
          <a:xfrm>
            <a:off x="610170" y="395786"/>
            <a:ext cx="10257434" cy="707886"/>
          </a:xfrm>
          <a:prstGeom prst="rect">
            <a:avLst/>
          </a:prstGeom>
          <a:noFill/>
        </p:spPr>
        <p:txBody>
          <a:bodyPr wrap="square" rtlCol="0">
            <a:spAutoFit/>
          </a:bodyPr>
          <a:lstStyle/>
          <a:p>
            <a:pPr marL="342900" indent="-342900">
              <a:buFont typeface="Arial" panose="020B0604020202020204" pitchFamily="34" charset="0"/>
              <a:buChar char="•"/>
            </a:pPr>
            <a:r>
              <a:rPr lang="en-IN" sz="2000" dirty="0"/>
              <a:t>Configure security groups and remove inbound security groups if any . Enable Termination Protection. Click on Launch instance.</a:t>
            </a:r>
          </a:p>
        </p:txBody>
      </p:sp>
      <p:pic>
        <p:nvPicPr>
          <p:cNvPr id="13" name="Content Placeholder 12">
            <a:extLst>
              <a:ext uri="{FF2B5EF4-FFF2-40B4-BE49-F238E27FC236}">
                <a16:creationId xmlns:a16="http://schemas.microsoft.com/office/drawing/2014/main" id="{F112EA88-D8AD-4158-91FA-5057F4A797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274" y="1203653"/>
            <a:ext cx="5199911" cy="2729954"/>
          </a:xfrm>
        </p:spPr>
      </p:pic>
      <p:pic>
        <p:nvPicPr>
          <p:cNvPr id="15" name="Picture 14">
            <a:extLst>
              <a:ext uri="{FF2B5EF4-FFF2-40B4-BE49-F238E27FC236}">
                <a16:creationId xmlns:a16="http://schemas.microsoft.com/office/drawing/2014/main" id="{FB08BB52-A3DC-DCC4-56D2-BF2F93B44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9813" y="3933607"/>
            <a:ext cx="5203178" cy="2731668"/>
          </a:xfrm>
          <a:prstGeom prst="rect">
            <a:avLst/>
          </a:prstGeom>
        </p:spPr>
      </p:pic>
      <p:sp>
        <p:nvSpPr>
          <p:cNvPr id="18" name="TextBox 17">
            <a:extLst>
              <a:ext uri="{FF2B5EF4-FFF2-40B4-BE49-F238E27FC236}">
                <a16:creationId xmlns:a16="http://schemas.microsoft.com/office/drawing/2014/main" id="{AD0047E0-7A5C-714F-1228-8A6BE78AFA26}"/>
              </a:ext>
            </a:extLst>
          </p:cNvPr>
          <p:cNvSpPr txBox="1"/>
          <p:nvPr/>
        </p:nvSpPr>
        <p:spPr>
          <a:xfrm>
            <a:off x="6489813" y="3429000"/>
            <a:ext cx="4984694" cy="369332"/>
          </a:xfrm>
          <a:prstGeom prst="rect">
            <a:avLst/>
          </a:prstGeom>
          <a:noFill/>
        </p:spPr>
        <p:txBody>
          <a:bodyPr wrap="square" rtlCol="0">
            <a:spAutoFit/>
          </a:bodyPr>
          <a:lstStyle/>
          <a:p>
            <a:r>
              <a:rPr lang="en-IN" dirty="0"/>
              <a:t>Instance will be created.</a:t>
            </a:r>
          </a:p>
        </p:txBody>
      </p:sp>
    </p:spTree>
    <p:extLst>
      <p:ext uri="{BB962C8B-B14F-4D97-AF65-F5344CB8AC3E}">
        <p14:creationId xmlns:p14="http://schemas.microsoft.com/office/powerpoint/2010/main" val="28996685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14050D-E395-E73A-263B-5E0BF84BFF0F}"/>
              </a:ext>
            </a:extLst>
          </p:cNvPr>
          <p:cNvSpPr txBox="1"/>
          <p:nvPr/>
        </p:nvSpPr>
        <p:spPr>
          <a:xfrm>
            <a:off x="495300" y="914400"/>
            <a:ext cx="11201400" cy="369332"/>
          </a:xfrm>
          <a:prstGeom prst="rect">
            <a:avLst/>
          </a:prstGeom>
          <a:noFill/>
        </p:spPr>
        <p:txBody>
          <a:bodyPr wrap="square" rtlCol="0">
            <a:spAutoFit/>
          </a:bodyPr>
          <a:lstStyle/>
          <a:p>
            <a:pPr marL="285750" indent="-285750">
              <a:buFont typeface="Arial" panose="020B0604020202020204" pitchFamily="34" charset="0"/>
              <a:buChar char="•"/>
            </a:pPr>
            <a:r>
              <a:rPr lang="en-IN" dirty="0">
                <a:cs typeface="Times New Roman" panose="02020603050405020304" pitchFamily="18" charset="0"/>
              </a:rPr>
              <a:t>Address Book will be displayed.</a:t>
            </a:r>
          </a:p>
        </p:txBody>
      </p:sp>
      <p:pic>
        <p:nvPicPr>
          <p:cNvPr id="6" name="Picture 5">
            <a:extLst>
              <a:ext uri="{FF2B5EF4-FFF2-40B4-BE49-F238E27FC236}">
                <a16:creationId xmlns:a16="http://schemas.microsoft.com/office/drawing/2014/main" id="{3DEF184A-0218-3F1F-2436-677F35E81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808" y="1616045"/>
            <a:ext cx="9168384" cy="4537948"/>
          </a:xfrm>
          <a:prstGeom prst="rect">
            <a:avLst/>
          </a:prstGeom>
        </p:spPr>
      </p:pic>
    </p:spTree>
    <p:extLst>
      <p:ext uri="{BB962C8B-B14F-4D97-AF65-F5344CB8AC3E}">
        <p14:creationId xmlns:p14="http://schemas.microsoft.com/office/powerpoint/2010/main" val="1889065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F84C6-93F8-F579-1E42-936AD0B70F08}"/>
              </a:ext>
            </a:extLst>
          </p:cNvPr>
          <p:cNvSpPr>
            <a:spLocks noGrp="1"/>
          </p:cNvSpPr>
          <p:nvPr>
            <p:ph type="title"/>
          </p:nvPr>
        </p:nvSpPr>
        <p:spPr>
          <a:xfrm>
            <a:off x="522611" y="2638987"/>
            <a:ext cx="10515600" cy="1325563"/>
          </a:xfrm>
        </p:spPr>
        <p:txBody>
          <a:bodyPr/>
          <a:lstStyle/>
          <a:p>
            <a:pPr algn="ctr"/>
            <a:r>
              <a:rPr lang="en-IN" dirty="0">
                <a:latin typeface="Times New Roman" panose="02020603050405020304" pitchFamily="18" charset="0"/>
                <a:cs typeface="Times New Roman" panose="02020603050405020304" pitchFamily="18" charset="0"/>
              </a:rPr>
              <a:t>AWS IAM</a:t>
            </a:r>
          </a:p>
        </p:txBody>
      </p:sp>
    </p:spTree>
    <p:extLst>
      <p:ext uri="{BB962C8B-B14F-4D97-AF65-F5344CB8AC3E}">
        <p14:creationId xmlns:p14="http://schemas.microsoft.com/office/powerpoint/2010/main" val="34936170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4E53F7-42F2-3584-9B64-A2CF1378038B}"/>
              </a:ext>
            </a:extLst>
          </p:cNvPr>
          <p:cNvSpPr txBox="1"/>
          <p:nvPr/>
        </p:nvSpPr>
        <p:spPr>
          <a:xfrm>
            <a:off x="670560" y="561992"/>
            <a:ext cx="11521440" cy="3724096"/>
          </a:xfrm>
          <a:prstGeom prst="rect">
            <a:avLst/>
          </a:prstGeom>
          <a:noFill/>
        </p:spPr>
        <p:txBody>
          <a:bodyPr wrap="square" rtlCol="0">
            <a:spAutoFit/>
          </a:bodyPr>
          <a:lstStyle/>
          <a:p>
            <a:r>
              <a:rPr lang="en-US" sz="2000" dirty="0">
                <a:solidFill>
                  <a:schemeClr val="bg1"/>
                </a:solidFill>
                <a:latin typeface="Times New Roman" panose="02020603050405020304" pitchFamily="18" charset="0"/>
                <a:cs typeface="Times New Roman" panose="02020603050405020304" pitchFamily="18" charset="0"/>
              </a:rPr>
              <a:t>LAB 1: INTRODUCTION TO AWS IAM</a:t>
            </a:r>
            <a:endParaRPr lang="zh-CN" altLang="en-US" dirty="0"/>
          </a:p>
          <a:p>
            <a:pPr marL="0" marR="0" lvl="0" indent="0" algn="l" defTabSz="914400" rtl="0" eaLnBrk="0" fontAlgn="base" latinLnBrk="0" hangingPunct="0">
              <a:lnSpc>
                <a:spcPct val="100000"/>
              </a:lnSpc>
              <a:spcBef>
                <a:spcPct val="0"/>
              </a:spcBef>
              <a:spcAft>
                <a:spcPct val="0"/>
              </a:spcAft>
              <a:buClrTx/>
              <a:buSzTx/>
              <a:buFontTx/>
              <a:buNone/>
            </a:pPr>
            <a:r>
              <a:rPr lang="en-IN" altLang="en-US" b="1" dirty="0">
                <a:solidFill>
                  <a:srgbClr val="333333"/>
                </a:solidFill>
                <a:ea typeface="Times New Roman" panose="02020603050405020304" pitchFamily="18" charset="0"/>
                <a:cs typeface="Gautami" panose="020B0502040204020203" pitchFamily="34" charset="0"/>
              </a:rPr>
              <a:t>E</a:t>
            </a:r>
            <a:r>
              <a:rPr kumimoji="0" lang="te-IN" altLang="en-US" sz="1800" b="1" i="0" u="none" strike="noStrike" cap="none" normalizeH="0" baseline="0" dirty="0">
                <a:ln>
                  <a:noFill/>
                </a:ln>
                <a:solidFill>
                  <a:srgbClr val="333333"/>
                </a:solidFill>
                <a:effectLst/>
                <a:ea typeface="Times New Roman" panose="02020603050405020304" pitchFamily="18" charset="0"/>
                <a:cs typeface="Gautami" panose="020B0502040204020203" pitchFamily="34" charset="0"/>
              </a:rPr>
              <a:t>xplore the Users and Group</a:t>
            </a:r>
            <a:endParaRPr kumimoji="0" lang="en-IN" altLang="en-US" sz="1800" b="1" i="0" u="none" strike="noStrike" cap="none" normalizeH="0" baseline="0" dirty="0">
              <a:ln>
                <a:noFill/>
              </a:ln>
              <a:solidFill>
                <a:srgbClr val="333333"/>
              </a:solidFill>
              <a:effectLst/>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te-IN" altLang="en-US" sz="1800" b="0" i="0" u="none" strike="noStrike" cap="none" normalizeH="0" baseline="0" dirty="0">
              <a:ln>
                <a:noFill/>
              </a:ln>
              <a:solidFill>
                <a:schemeClr val="tx1"/>
              </a:solidFill>
              <a:effectLst/>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lang="en-IN" altLang="en-US" b="1" dirty="0">
                <a:solidFill>
                  <a:srgbClr val="333333"/>
                </a:solidFill>
                <a:ea typeface="Times New Roman" panose="02020603050405020304" pitchFamily="18" charset="0"/>
                <a:cs typeface="Gautami" panose="020B0502040204020203" pitchFamily="34" charset="0"/>
              </a:rPr>
              <a:t>1.</a:t>
            </a:r>
            <a:r>
              <a:rPr kumimoji="0" lang="te-IN" altLang="en-US" sz="1800" b="0" i="0" u="none" strike="noStrike" cap="none" normalizeH="0" baseline="0" dirty="0">
                <a:ln>
                  <a:noFill/>
                </a:ln>
                <a:solidFill>
                  <a:srgbClr val="333333"/>
                </a:solidFill>
                <a:effectLst/>
                <a:ea typeface="Times New Roman" panose="02020603050405020304" pitchFamily="18" charset="0"/>
                <a:cs typeface="Gautami" panose="020B0502040204020203" pitchFamily="34" charset="0"/>
              </a:rPr>
              <a:t>In the </a:t>
            </a:r>
            <a:r>
              <a:rPr kumimoji="0" lang="te-IN" altLang="en-US" sz="1800" b="1" i="0" u="none" strike="noStrike" cap="none" normalizeH="0" baseline="0" dirty="0">
                <a:ln>
                  <a:noFill/>
                </a:ln>
                <a:solidFill>
                  <a:srgbClr val="333333"/>
                </a:solidFill>
                <a:effectLst/>
                <a:ea typeface="Times New Roman" panose="02020603050405020304" pitchFamily="18" charset="0"/>
                <a:cs typeface="Gautami" panose="020B0502040204020203" pitchFamily="34" charset="0"/>
              </a:rPr>
              <a:t>AWS Management Console</a:t>
            </a:r>
            <a:r>
              <a:rPr kumimoji="0" lang="te-IN" altLang="en-US" sz="1800" b="0" i="0" u="none" strike="noStrike" cap="none" normalizeH="0" baseline="0" dirty="0">
                <a:ln>
                  <a:noFill/>
                </a:ln>
                <a:solidFill>
                  <a:srgbClr val="333333"/>
                </a:solidFill>
                <a:effectLst/>
                <a:ea typeface="Times New Roman" panose="02020603050405020304" pitchFamily="18" charset="0"/>
                <a:cs typeface="Gautami" panose="020B0502040204020203" pitchFamily="34" charset="0"/>
              </a:rPr>
              <a:t>, on the </a:t>
            </a:r>
            <a:r>
              <a:rPr kumimoji="0" lang="te-IN" altLang="en-US" sz="1800" b="1" i="0" u="none" strike="noStrike" cap="none" normalizeH="0" baseline="0" dirty="0">
                <a:ln>
                  <a:noFill/>
                </a:ln>
                <a:solidFill>
                  <a:srgbClr val="333333"/>
                </a:solidFill>
                <a:effectLst/>
                <a:ea typeface="Times New Roman" panose="02020603050405020304" pitchFamily="18" charset="0"/>
                <a:cs typeface="Gautami" panose="020B0502040204020203" pitchFamily="34" charset="0"/>
              </a:rPr>
              <a:t>Services</a:t>
            </a:r>
            <a:r>
              <a:rPr kumimoji="0" lang="te-IN" altLang="en-US" sz="1800" b="0" i="0" u="none" strike="noStrike" cap="none" normalizeH="0" baseline="0" dirty="0">
                <a:ln>
                  <a:noFill/>
                </a:ln>
                <a:solidFill>
                  <a:srgbClr val="333333"/>
                </a:solidFill>
                <a:effectLst/>
                <a:ea typeface="Times New Roman" panose="02020603050405020304" pitchFamily="18" charset="0"/>
                <a:cs typeface="Gautami" panose="020B0502040204020203" pitchFamily="34" charset="0"/>
              </a:rPr>
              <a:t> menu, select </a:t>
            </a:r>
            <a:r>
              <a:rPr kumimoji="0" lang="te-IN" altLang="en-US" sz="1800" b="1" i="0" u="none" strike="noStrike" cap="none" normalizeH="0" baseline="0" dirty="0">
                <a:ln>
                  <a:noFill/>
                </a:ln>
                <a:solidFill>
                  <a:srgbClr val="333333"/>
                </a:solidFill>
                <a:effectLst/>
                <a:ea typeface="Times New Roman" panose="02020603050405020304" pitchFamily="18" charset="0"/>
                <a:cs typeface="Gautami" panose="020B0502040204020203" pitchFamily="34" charset="0"/>
              </a:rPr>
              <a:t>IAM</a:t>
            </a:r>
            <a:r>
              <a:rPr kumimoji="0" lang="te-IN" altLang="en-US" sz="1800" b="0" i="0" u="none" strike="noStrike" cap="none" normalizeH="0" baseline="0" dirty="0">
                <a:ln>
                  <a:noFill/>
                </a:ln>
                <a:solidFill>
                  <a:srgbClr val="333333"/>
                </a:solidFill>
                <a:effectLst/>
                <a:ea typeface="Times New Roman" panose="02020603050405020304" pitchFamily="18" charset="0"/>
                <a:cs typeface="Gautami" panose="020B0502040204020203" pitchFamily="34" charset="0"/>
              </a:rPr>
              <a:t>.</a:t>
            </a:r>
            <a:endParaRPr kumimoji="0" lang="en-US" altLang="en-US" sz="1800" b="0" i="0" u="none" strike="noStrike" cap="none" normalizeH="0" baseline="0" dirty="0">
              <a:ln>
                <a:noFill/>
              </a:ln>
              <a:solidFill>
                <a:srgbClr val="333333"/>
              </a:solidFill>
              <a:effectLst/>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te-IN" altLang="en-US" sz="1800" b="0" i="0" u="none" strike="noStrike" cap="none" normalizeH="0" baseline="0" dirty="0">
              <a:ln>
                <a:noFill/>
              </a:ln>
              <a:solidFill>
                <a:schemeClr val="tx1"/>
              </a:solidFill>
              <a:effectLst/>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lang="en-IN" altLang="en-US" b="1" dirty="0">
                <a:solidFill>
                  <a:srgbClr val="333333"/>
                </a:solidFill>
                <a:ea typeface="Times New Roman" panose="02020603050405020304" pitchFamily="18" charset="0"/>
                <a:cs typeface="Gautami" panose="020B0502040204020203" pitchFamily="34" charset="0"/>
              </a:rPr>
              <a:t>2.</a:t>
            </a:r>
            <a:r>
              <a:rPr kumimoji="0" lang="te-IN" altLang="en-US" sz="1800" b="0" i="0" u="none" strike="noStrike" cap="none" normalizeH="0" baseline="0" dirty="0">
                <a:ln>
                  <a:noFill/>
                </a:ln>
                <a:solidFill>
                  <a:srgbClr val="333333"/>
                </a:solidFill>
                <a:effectLst/>
                <a:ea typeface="Times New Roman" panose="02020603050405020304" pitchFamily="18" charset="0"/>
                <a:cs typeface="Gautami" panose="020B0502040204020203" pitchFamily="34" charset="0"/>
              </a:rPr>
              <a:t>In the navigation pane on the left, choose </a:t>
            </a:r>
            <a:r>
              <a:rPr kumimoji="0" lang="te-IN" altLang="en-US" sz="1800" b="1" i="0" u="none" strike="noStrike" cap="none" normalizeH="0" baseline="0" dirty="0">
                <a:ln>
                  <a:noFill/>
                </a:ln>
                <a:solidFill>
                  <a:srgbClr val="333333"/>
                </a:solidFill>
                <a:effectLst/>
                <a:ea typeface="Times New Roman" panose="02020603050405020304" pitchFamily="18" charset="0"/>
                <a:cs typeface="Gautami" panose="020B0502040204020203" pitchFamily="34" charset="0"/>
              </a:rPr>
              <a:t>Users</a:t>
            </a:r>
            <a:r>
              <a:rPr kumimoji="0" lang="te-IN" altLang="en-US" sz="1800" b="0" i="0" u="none" strike="noStrike" cap="none" normalizeH="0" baseline="0" dirty="0">
                <a:ln>
                  <a:noFill/>
                </a:ln>
                <a:solidFill>
                  <a:srgbClr val="333333"/>
                </a:solidFill>
                <a:effectLst/>
                <a:ea typeface="Times New Roman" panose="02020603050405020304" pitchFamily="18" charset="0"/>
                <a:cs typeface="Gautami" panose="020B0502040204020203" pitchFamily="34" charset="0"/>
              </a:rPr>
              <a:t>.</a:t>
            </a:r>
            <a:endParaRPr kumimoji="0" lang="en-US" altLang="en-US" sz="1800" b="0" i="0" u="none" strike="noStrike" cap="none" normalizeH="0" baseline="0" dirty="0">
              <a:ln>
                <a:noFill/>
              </a:ln>
              <a:solidFill>
                <a:srgbClr val="333333"/>
              </a:solidFill>
              <a:effectLst/>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te-IN" altLang="en-US" sz="1800" b="0" i="0" u="none" strike="noStrike" cap="none" normalizeH="0" baseline="0" dirty="0">
              <a:ln>
                <a:noFill/>
              </a:ln>
              <a:solidFill>
                <a:schemeClr val="tx1"/>
              </a:solidFill>
              <a:effectLst/>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lang="en-IN" altLang="en-US" b="1" dirty="0">
                <a:solidFill>
                  <a:srgbClr val="333333"/>
                </a:solidFill>
                <a:ea typeface="Times New Roman" panose="02020603050405020304" pitchFamily="18" charset="0"/>
                <a:cs typeface="Gautami" panose="020B0502040204020203" pitchFamily="34" charset="0"/>
              </a:rPr>
              <a:t>3.</a:t>
            </a:r>
            <a:r>
              <a:rPr kumimoji="0" lang="te-IN" altLang="en-US" sz="1800" b="0" i="0" u="none" strike="noStrike" cap="none" normalizeH="0" baseline="0" dirty="0">
                <a:ln>
                  <a:noFill/>
                </a:ln>
                <a:solidFill>
                  <a:srgbClr val="333333"/>
                </a:solidFill>
                <a:effectLst/>
                <a:ea typeface="Times New Roman" panose="02020603050405020304" pitchFamily="18" charset="0"/>
                <a:cs typeface="Gautami" panose="020B0502040204020203" pitchFamily="34" charset="0"/>
              </a:rPr>
              <a:t>Create the user with the following name.</a:t>
            </a:r>
            <a:endParaRPr kumimoji="0" lang="te-IN" altLang="en-US" sz="1800" b="0" i="0" u="none" strike="noStrike" cap="none" normalizeH="0" baseline="0" dirty="0">
              <a:ln>
                <a:noFill/>
              </a:ln>
              <a:solidFill>
                <a:schemeClr val="tx1"/>
              </a:solidFill>
              <a:effectLst/>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te-IN" altLang="en-US" sz="1800" b="0" i="0" u="none" strike="noStrike" cap="none" normalizeH="0" baseline="0" dirty="0">
                <a:ln>
                  <a:noFill/>
                </a:ln>
                <a:solidFill>
                  <a:srgbClr val="333333"/>
                </a:solidFill>
                <a:effectLst/>
                <a:ea typeface="Times New Roman" panose="02020603050405020304" pitchFamily="18" charset="0"/>
                <a:cs typeface="Gautami" panose="020B0502040204020203" pitchFamily="34" charset="0"/>
              </a:rPr>
              <a:t>    user-1</a:t>
            </a:r>
            <a:endParaRPr lang="en-US" sz="1800" dirty="0">
              <a:solidFill>
                <a:srgbClr val="333333"/>
              </a:solidFill>
              <a:cs typeface="Times New Roman" panose="02020603050405020304" pitchFamily="18" charset="0"/>
            </a:endParaRPr>
          </a:p>
          <a:p>
            <a:pPr defTabSz="914400" eaLnBrk="0" fontAlgn="base" hangingPunct="0">
              <a:spcBef>
                <a:spcPct val="0"/>
              </a:spcBef>
              <a:spcAft>
                <a:spcPct val="0"/>
              </a:spcAft>
            </a:pPr>
            <a:r>
              <a:rPr lang="en-IN" b="1" dirty="0">
                <a:solidFill>
                  <a:srgbClr val="333333"/>
                </a:solidFill>
                <a:ea typeface="Times New Roman" panose="02020603050405020304" pitchFamily="18" charset="0"/>
                <a:cs typeface="Times New Roman" panose="02020603050405020304" pitchFamily="18" charset="0"/>
              </a:rPr>
              <a:t>4.</a:t>
            </a:r>
            <a:r>
              <a:rPr lang="en-IN" sz="1800" dirty="0">
                <a:solidFill>
                  <a:srgbClr val="333333"/>
                </a:solidFill>
                <a:effectLst/>
                <a:ea typeface="Times New Roman" panose="02020603050405020304" pitchFamily="18" charset="0"/>
                <a:cs typeface="Times New Roman" panose="02020603050405020304" pitchFamily="18" charset="0"/>
              </a:rPr>
              <a:t>Click Next and click Create user</a:t>
            </a:r>
            <a:endParaRPr lang="en-IN" sz="1800" dirty="0">
              <a:effectLst/>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sz="1800" dirty="0">
              <a:solidFill>
                <a:srgbClr val="333333"/>
              </a:solidFill>
              <a:latin typeface="Times New Roman" panose="02020603050405020304" pitchFamily="18" charset="0"/>
              <a:cs typeface="Times New Roman" panose="02020603050405020304" pitchFamily="18" charset="0"/>
            </a:endParaRPr>
          </a:p>
          <a:p>
            <a:endParaRPr lang="en-IN"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pic>
        <p:nvPicPr>
          <p:cNvPr id="3" name="Picture 8">
            <a:extLst>
              <a:ext uri="{FF2B5EF4-FFF2-40B4-BE49-F238E27FC236}">
                <a16:creationId xmlns:a16="http://schemas.microsoft.com/office/drawing/2014/main" id="{AF3AA722-C815-1377-C9C1-A2FA7DCDFFFB}"/>
              </a:ext>
            </a:extLst>
          </p:cNvPr>
          <p:cNvPicPr>
            <a:picLocks noChangeAspect="1"/>
          </p:cNvPicPr>
          <p:nvPr/>
        </p:nvPicPr>
        <p:blipFill rotWithShape="1">
          <a:blip r:embed="rId2"/>
          <a:srcRect l="2335" t="8982" r="4809" b="8528"/>
          <a:stretch>
            <a:fillRect/>
          </a:stretch>
        </p:blipFill>
        <p:spPr bwMode="auto">
          <a:xfrm>
            <a:off x="5585069" y="2570055"/>
            <a:ext cx="5029892" cy="3023521"/>
          </a:xfrm>
          <a:prstGeom prst="rect">
            <a:avLst/>
          </a:prstGeom>
          <a:ln>
            <a:noFill/>
          </a:ln>
        </p:spPr>
      </p:pic>
    </p:spTree>
    <p:extLst>
      <p:ext uri="{BB962C8B-B14F-4D97-AF65-F5344CB8AC3E}">
        <p14:creationId xmlns:p14="http://schemas.microsoft.com/office/powerpoint/2010/main" val="10326654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6230B0-66D1-69C4-B7BF-6BC32F044123}"/>
              </a:ext>
            </a:extLst>
          </p:cNvPr>
          <p:cNvSpPr txBox="1"/>
          <p:nvPr/>
        </p:nvSpPr>
        <p:spPr>
          <a:xfrm>
            <a:off x="216568" y="370629"/>
            <a:ext cx="11117179" cy="5909310"/>
          </a:xfrm>
          <a:prstGeom prst="rect">
            <a:avLst/>
          </a:prstGeom>
          <a:noFill/>
        </p:spPr>
        <p:txBody>
          <a:bodyPr wrap="square">
            <a:spAutoFit/>
          </a:bodyPr>
          <a:lstStyle/>
          <a:p>
            <a:r>
              <a:rPr lang="en-IN" sz="1800" dirty="0">
                <a:solidFill>
                  <a:srgbClr val="333333"/>
                </a:solidFill>
                <a:effectLst/>
                <a:ea typeface="Times New Roman" panose="02020603050405020304" pitchFamily="18" charset="0"/>
              </a:rPr>
              <a:t>Notice that user-1 does not have any permissions.		</a:t>
            </a:r>
          </a:p>
          <a:p>
            <a:endParaRPr lang="en-IN" sz="1800" b="1" dirty="0">
              <a:solidFill>
                <a:srgbClr val="333333"/>
              </a:solidFill>
              <a:effectLst/>
              <a:ea typeface="Times New Roman" panose="02020603050405020304" pitchFamily="18" charset="0"/>
            </a:endParaRPr>
          </a:p>
          <a:p>
            <a:endParaRPr lang="en-IN" b="1" dirty="0">
              <a:solidFill>
                <a:srgbClr val="333333"/>
              </a:solidFill>
              <a:ea typeface="Times New Roman" panose="02020603050405020304" pitchFamily="18" charset="0"/>
            </a:endParaRPr>
          </a:p>
          <a:p>
            <a:r>
              <a:rPr lang="en-IN" b="1" dirty="0">
                <a:solidFill>
                  <a:srgbClr val="333333"/>
                </a:solidFill>
                <a:ea typeface="Times New Roman" panose="02020603050405020304" pitchFamily="18" charset="0"/>
              </a:rPr>
              <a:t>5.</a:t>
            </a:r>
            <a:r>
              <a:rPr lang="en-IN" sz="1800" dirty="0">
                <a:solidFill>
                  <a:srgbClr val="333333"/>
                </a:solidFill>
                <a:effectLst/>
                <a:ea typeface="Times New Roman" panose="02020603050405020304" pitchFamily="18" charset="0"/>
              </a:rPr>
              <a:t> Choose the </a:t>
            </a:r>
            <a:r>
              <a:rPr lang="en-IN" sz="1800" b="1" dirty="0">
                <a:solidFill>
                  <a:srgbClr val="333333"/>
                </a:solidFill>
                <a:effectLst/>
                <a:ea typeface="Times New Roman" panose="02020603050405020304" pitchFamily="18" charset="0"/>
              </a:rPr>
              <a:t>Groups</a:t>
            </a:r>
            <a:r>
              <a:rPr lang="en-IN" sz="1800" dirty="0">
                <a:solidFill>
                  <a:srgbClr val="333333"/>
                </a:solidFill>
                <a:effectLst/>
                <a:ea typeface="Times New Roman" panose="02020603050405020304" pitchFamily="18" charset="0"/>
              </a:rPr>
              <a:t> tab.</a:t>
            </a:r>
            <a:endParaRPr lang="en-IN" sz="1800" dirty="0">
              <a:effectLst/>
              <a:ea typeface="Times New Roman" panose="02020603050405020304" pitchFamily="18" charset="0"/>
            </a:endParaRPr>
          </a:p>
          <a:p>
            <a:r>
              <a:rPr lang="en-IN" sz="1800" dirty="0">
                <a:solidFill>
                  <a:srgbClr val="333333"/>
                </a:solidFill>
                <a:effectLst/>
                <a:ea typeface="Times New Roman" panose="02020603050405020304" pitchFamily="18" charset="0"/>
              </a:rPr>
              <a:t>user-1 also is not a member of any groups.</a:t>
            </a:r>
            <a:endParaRPr lang="en-IN" sz="1800" dirty="0">
              <a:effectLst/>
              <a:ea typeface="Times New Roman" panose="02020603050405020304" pitchFamily="18" charset="0"/>
            </a:endParaRPr>
          </a:p>
          <a:p>
            <a:pPr marL="457200"/>
            <a:r>
              <a:rPr lang="en-IN" sz="1800" dirty="0">
                <a:solidFill>
                  <a:srgbClr val="333333"/>
                </a:solidFill>
                <a:effectLst/>
                <a:ea typeface="Times New Roman" panose="02020603050405020304" pitchFamily="18" charset="0"/>
              </a:rPr>
              <a:t> </a:t>
            </a:r>
            <a:endParaRPr lang="en-IN" sz="1800" dirty="0">
              <a:effectLst/>
              <a:ea typeface="Times New Roman" panose="02020603050405020304" pitchFamily="18" charset="0"/>
            </a:endParaRPr>
          </a:p>
          <a:p>
            <a:r>
              <a:rPr lang="en-IN" b="1" dirty="0">
                <a:solidFill>
                  <a:srgbClr val="333333"/>
                </a:solidFill>
                <a:ea typeface="Times New Roman" panose="02020603050405020304" pitchFamily="18" charset="0"/>
              </a:rPr>
              <a:t>6.</a:t>
            </a:r>
            <a:r>
              <a:rPr lang="en-IN" sz="1800" dirty="0">
                <a:solidFill>
                  <a:srgbClr val="333333"/>
                </a:solidFill>
                <a:effectLst/>
                <a:ea typeface="Times New Roman" panose="02020603050405020304" pitchFamily="18" charset="0"/>
              </a:rPr>
              <a:t> Choose the </a:t>
            </a:r>
            <a:r>
              <a:rPr lang="en-IN" sz="1800" b="1" dirty="0">
                <a:solidFill>
                  <a:srgbClr val="333333"/>
                </a:solidFill>
                <a:effectLst/>
                <a:ea typeface="Times New Roman" panose="02020603050405020304" pitchFamily="18" charset="0"/>
              </a:rPr>
              <a:t>Security credentials</a:t>
            </a:r>
            <a:r>
              <a:rPr lang="en-IN" sz="1800" dirty="0">
                <a:solidFill>
                  <a:srgbClr val="333333"/>
                </a:solidFill>
                <a:effectLst/>
                <a:ea typeface="Times New Roman" panose="02020603050405020304" pitchFamily="18" charset="0"/>
              </a:rPr>
              <a:t> tab.</a:t>
            </a:r>
            <a:endParaRPr lang="en-IN" sz="1800" dirty="0">
              <a:effectLst/>
              <a:ea typeface="Times New Roman" panose="02020603050405020304" pitchFamily="18" charset="0"/>
            </a:endParaRPr>
          </a:p>
          <a:p>
            <a:r>
              <a:rPr lang="en-IN" sz="1800" dirty="0">
                <a:solidFill>
                  <a:srgbClr val="333333"/>
                </a:solidFill>
                <a:effectLst/>
                <a:ea typeface="Times New Roman" panose="02020603050405020304" pitchFamily="18" charset="0"/>
              </a:rPr>
              <a:t>user-1 is assigned a </a:t>
            </a:r>
            <a:r>
              <a:rPr lang="en-IN" sz="1800" b="1" dirty="0">
                <a:solidFill>
                  <a:srgbClr val="333333"/>
                </a:solidFill>
                <a:effectLst/>
                <a:ea typeface="Times New Roman" panose="02020603050405020304" pitchFamily="18" charset="0"/>
              </a:rPr>
              <a:t>Console password</a:t>
            </a:r>
            <a:endParaRPr lang="en-IN" sz="1800" dirty="0">
              <a:effectLst/>
              <a:ea typeface="Times New Roman" panose="02020603050405020304" pitchFamily="18" charset="0"/>
            </a:endParaRPr>
          </a:p>
          <a:p>
            <a:pPr marL="457200"/>
            <a:r>
              <a:rPr lang="en-IN" sz="1800" dirty="0">
                <a:solidFill>
                  <a:srgbClr val="333333"/>
                </a:solidFill>
                <a:effectLst/>
                <a:ea typeface="Times New Roman" panose="02020603050405020304" pitchFamily="18" charset="0"/>
              </a:rPr>
              <a:t> </a:t>
            </a:r>
            <a:endParaRPr lang="en-IN" sz="1800" dirty="0">
              <a:effectLst/>
              <a:ea typeface="Times New Roman" panose="02020603050405020304" pitchFamily="18" charset="0"/>
            </a:endParaRPr>
          </a:p>
          <a:p>
            <a:r>
              <a:rPr lang="en-IN" b="1" dirty="0">
                <a:solidFill>
                  <a:srgbClr val="333333"/>
                </a:solidFill>
                <a:ea typeface="Times New Roman" panose="02020603050405020304" pitchFamily="18" charset="0"/>
              </a:rPr>
              <a:t>7.</a:t>
            </a:r>
            <a:r>
              <a:rPr lang="en-IN" sz="1800" dirty="0">
                <a:solidFill>
                  <a:srgbClr val="333333"/>
                </a:solidFill>
                <a:effectLst/>
                <a:ea typeface="Times New Roman" panose="02020603050405020304" pitchFamily="18" charset="0"/>
              </a:rPr>
              <a:t> In the navigation pane on the left, choose </a:t>
            </a:r>
            <a:r>
              <a:rPr lang="en-IN" sz="1800" b="1" dirty="0">
                <a:solidFill>
                  <a:srgbClr val="333333"/>
                </a:solidFill>
                <a:effectLst/>
                <a:ea typeface="Times New Roman" panose="02020603050405020304" pitchFamily="18" charset="0"/>
              </a:rPr>
              <a:t>User groups</a:t>
            </a:r>
            <a:r>
              <a:rPr lang="en-IN" sz="1800" dirty="0">
                <a:solidFill>
                  <a:srgbClr val="333333"/>
                </a:solidFill>
                <a:effectLst/>
                <a:ea typeface="Times New Roman" panose="02020603050405020304" pitchFamily="18" charset="0"/>
              </a:rPr>
              <a:t>.</a:t>
            </a:r>
            <a:endParaRPr lang="en-IN" sz="1800" dirty="0">
              <a:effectLst/>
              <a:ea typeface="Times New Roman" panose="02020603050405020304" pitchFamily="18" charset="0"/>
            </a:endParaRPr>
          </a:p>
          <a:p>
            <a:r>
              <a:rPr lang="en-IN" sz="1800" dirty="0">
                <a:solidFill>
                  <a:srgbClr val="333333"/>
                </a:solidFill>
                <a:effectLst/>
                <a:ea typeface="Times New Roman" panose="02020603050405020304" pitchFamily="18" charset="0"/>
              </a:rPr>
              <a:t>Choose the </a:t>
            </a:r>
            <a:r>
              <a:rPr lang="en-IN" sz="1800" b="1" dirty="0">
                <a:solidFill>
                  <a:srgbClr val="333333"/>
                </a:solidFill>
                <a:effectLst/>
                <a:ea typeface="Times New Roman" panose="02020603050405020304" pitchFamily="18" charset="0"/>
              </a:rPr>
              <a:t>EC2-ReadOnlyAccess </a:t>
            </a:r>
            <a:r>
              <a:rPr lang="en-IN" sz="1800" dirty="0">
                <a:solidFill>
                  <a:srgbClr val="333333"/>
                </a:solidFill>
                <a:effectLst/>
                <a:ea typeface="Times New Roman" panose="02020603050405020304" pitchFamily="18" charset="0"/>
              </a:rPr>
              <a:t> group.</a:t>
            </a:r>
            <a:endParaRPr lang="en-IN" sz="1800" dirty="0">
              <a:effectLst/>
              <a:ea typeface="Times New Roman" panose="02020603050405020304" pitchFamily="18" charset="0"/>
            </a:endParaRPr>
          </a:p>
          <a:p>
            <a:r>
              <a:rPr lang="en-IN" sz="1800" dirty="0">
                <a:solidFill>
                  <a:srgbClr val="333333"/>
                </a:solidFill>
                <a:effectLst/>
                <a:ea typeface="Times New Roman" panose="02020603050405020304" pitchFamily="18" charset="0"/>
              </a:rPr>
              <a:t>This will bring you to the summary page for the </a:t>
            </a:r>
            <a:r>
              <a:rPr lang="en-IN" sz="1800" b="1" dirty="0">
                <a:solidFill>
                  <a:srgbClr val="333333"/>
                </a:solidFill>
                <a:effectLst/>
                <a:ea typeface="Times New Roman" panose="02020603050405020304" pitchFamily="18" charset="0"/>
              </a:rPr>
              <a:t>EC2-Support</a:t>
            </a:r>
            <a:r>
              <a:rPr lang="en-IN" sz="1800" dirty="0">
                <a:solidFill>
                  <a:srgbClr val="333333"/>
                </a:solidFill>
                <a:effectLst/>
                <a:ea typeface="Times New Roman" panose="02020603050405020304" pitchFamily="18" charset="0"/>
              </a:rPr>
              <a:t> group.</a:t>
            </a:r>
          </a:p>
          <a:p>
            <a:endParaRPr lang="en-IN" sz="1800" dirty="0">
              <a:effectLst/>
              <a:ea typeface="Times New Roman" panose="02020603050405020304" pitchFamily="18" charset="0"/>
            </a:endParaRPr>
          </a:p>
          <a:p>
            <a:r>
              <a:rPr lang="en-IN" b="1" dirty="0">
                <a:solidFill>
                  <a:srgbClr val="333333"/>
                </a:solidFill>
                <a:ea typeface="Times New Roman" panose="02020603050405020304" pitchFamily="18" charset="0"/>
              </a:rPr>
              <a:t>8.</a:t>
            </a:r>
            <a:r>
              <a:rPr lang="en-IN" sz="1800" dirty="0">
                <a:solidFill>
                  <a:srgbClr val="333333"/>
                </a:solidFill>
                <a:effectLst/>
                <a:ea typeface="Times New Roman" panose="02020603050405020304" pitchFamily="18" charset="0"/>
              </a:rPr>
              <a:t>Choose the </a:t>
            </a:r>
            <a:r>
              <a:rPr lang="en-IN" sz="1800" b="1" dirty="0">
                <a:solidFill>
                  <a:srgbClr val="333333"/>
                </a:solidFill>
                <a:effectLst/>
                <a:ea typeface="Times New Roman" panose="02020603050405020304" pitchFamily="18" charset="0"/>
              </a:rPr>
              <a:t>Permissions</a:t>
            </a:r>
            <a:r>
              <a:rPr lang="en-IN" sz="1800" dirty="0">
                <a:solidFill>
                  <a:srgbClr val="333333"/>
                </a:solidFill>
                <a:effectLst/>
                <a:ea typeface="Times New Roman" panose="02020603050405020304" pitchFamily="18" charset="0"/>
              </a:rPr>
              <a:t> tab.</a:t>
            </a:r>
          </a:p>
          <a:p>
            <a:endParaRPr lang="en-IN" sz="1800" dirty="0">
              <a:effectLst/>
              <a:ea typeface="Times New Roman" panose="02020603050405020304" pitchFamily="18" charset="0"/>
            </a:endParaRPr>
          </a:p>
          <a:p>
            <a:pPr marL="457200"/>
            <a:r>
              <a:rPr lang="en-IN" sz="1800" dirty="0">
                <a:solidFill>
                  <a:srgbClr val="333333"/>
                </a:solidFill>
                <a:effectLst/>
                <a:ea typeface="Times New Roman" panose="02020603050405020304" pitchFamily="18" charset="0"/>
              </a:rPr>
              <a:t>This group has a Managed Policy associated with it, called </a:t>
            </a:r>
            <a:r>
              <a:rPr lang="en-IN" sz="1800" b="1" dirty="0">
                <a:solidFill>
                  <a:srgbClr val="333333"/>
                </a:solidFill>
                <a:effectLst/>
                <a:ea typeface="Times New Roman" panose="02020603050405020304" pitchFamily="18" charset="0"/>
              </a:rPr>
              <a:t>AmazonEC2ReadOnlyAccess</a:t>
            </a:r>
            <a:r>
              <a:rPr lang="en-IN" sz="1800" dirty="0">
                <a:solidFill>
                  <a:srgbClr val="333333"/>
                </a:solidFill>
                <a:effectLst/>
                <a:ea typeface="Times New Roman" panose="02020603050405020304" pitchFamily="18" charset="0"/>
              </a:rPr>
              <a:t>. Managed Policies are pre-built policies (built either by AWS or by your administrators) that can be attached to IAM Users and Groups. When the policy is updated, the changes to the policy are immediately apply against all Users and Groups that are attached to the policy.</a:t>
            </a:r>
            <a:endParaRPr lang="en-IN" sz="1800" dirty="0">
              <a:effectLst/>
              <a:ea typeface="Times New Roman" panose="02020603050405020304" pitchFamily="18" charset="0"/>
            </a:endParaRPr>
          </a:p>
          <a:p>
            <a:endParaRPr lang="en-IN" sz="1800" dirty="0">
              <a:effectLst/>
              <a:ea typeface="Times New Roman" panose="02020603050405020304" pitchFamily="18" charset="0"/>
            </a:endParaRPr>
          </a:p>
          <a:p>
            <a:endParaRPr lang="en-IN" dirty="0"/>
          </a:p>
        </p:txBody>
      </p:sp>
      <p:pic>
        <p:nvPicPr>
          <p:cNvPr id="4" name="Picture 2">
            <a:extLst>
              <a:ext uri="{FF2B5EF4-FFF2-40B4-BE49-F238E27FC236}">
                <a16:creationId xmlns:a16="http://schemas.microsoft.com/office/drawing/2014/main" id="{49F55DAE-CF3F-0D01-0CAD-6239B8B64712}"/>
              </a:ext>
            </a:extLst>
          </p:cNvPr>
          <p:cNvPicPr>
            <a:picLocks noChangeAspect="1"/>
          </p:cNvPicPr>
          <p:nvPr/>
        </p:nvPicPr>
        <p:blipFill rotWithShape="1">
          <a:blip r:embed="rId2"/>
          <a:srcRect l="19943" t="10164" r="4542" b="7820"/>
          <a:stretch>
            <a:fillRect/>
          </a:stretch>
        </p:blipFill>
        <p:spPr bwMode="auto">
          <a:xfrm>
            <a:off x="5911848" y="370628"/>
            <a:ext cx="5958095" cy="3058371"/>
          </a:xfrm>
          <a:prstGeom prst="rect">
            <a:avLst/>
          </a:prstGeom>
          <a:ln>
            <a:noFill/>
          </a:ln>
        </p:spPr>
      </p:pic>
    </p:spTree>
    <p:extLst>
      <p:ext uri="{BB962C8B-B14F-4D97-AF65-F5344CB8AC3E}">
        <p14:creationId xmlns:p14="http://schemas.microsoft.com/office/powerpoint/2010/main" val="3742865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9CC23A-7245-85D6-27B9-A0810BE0C28B}"/>
              </a:ext>
            </a:extLst>
          </p:cNvPr>
          <p:cNvPicPr>
            <a:picLocks noChangeAspect="1"/>
          </p:cNvPicPr>
          <p:nvPr/>
        </p:nvPicPr>
        <p:blipFill rotWithShape="1">
          <a:blip r:embed="rId2"/>
          <a:srcRect l="-1728" t="11582" r="4410" b="12074"/>
          <a:stretch>
            <a:fillRect/>
          </a:stretch>
        </p:blipFill>
        <p:spPr bwMode="auto">
          <a:xfrm>
            <a:off x="5388732" y="417619"/>
            <a:ext cx="5946377" cy="3163586"/>
          </a:xfrm>
          <a:prstGeom prst="rect">
            <a:avLst/>
          </a:prstGeom>
          <a:ln>
            <a:noFill/>
          </a:ln>
        </p:spPr>
      </p:pic>
      <p:sp>
        <p:nvSpPr>
          <p:cNvPr id="4" name="TextBox 3">
            <a:extLst>
              <a:ext uri="{FF2B5EF4-FFF2-40B4-BE49-F238E27FC236}">
                <a16:creationId xmlns:a16="http://schemas.microsoft.com/office/drawing/2014/main" id="{C5BBD971-E45C-FDB9-4D43-1DE0941F6E64}"/>
              </a:ext>
            </a:extLst>
          </p:cNvPr>
          <p:cNvSpPr txBox="1"/>
          <p:nvPr/>
        </p:nvSpPr>
        <p:spPr>
          <a:xfrm>
            <a:off x="358179" y="785055"/>
            <a:ext cx="6352674" cy="2275238"/>
          </a:xfrm>
          <a:prstGeom prst="rect">
            <a:avLst/>
          </a:prstGeom>
          <a:noFill/>
        </p:spPr>
        <p:txBody>
          <a:bodyPr wrap="square">
            <a:spAutoFit/>
          </a:bodyPr>
          <a:lstStyle/>
          <a:p>
            <a:r>
              <a:rPr lang="en-IN" sz="1800" b="1" dirty="0">
                <a:solidFill>
                  <a:srgbClr val="333333"/>
                </a:solidFill>
                <a:effectLst/>
                <a:ea typeface="Times New Roman" panose="02020603050405020304" pitchFamily="18" charset="0"/>
              </a:rPr>
              <a:t>Add Users to Groups</a:t>
            </a:r>
            <a:r>
              <a:rPr lang="en-IN" sz="1800" dirty="0">
                <a:solidFill>
                  <a:srgbClr val="333333"/>
                </a:solidFill>
                <a:effectLst/>
                <a:ea typeface="Times New Roman" panose="02020603050405020304" pitchFamily="18" charset="0"/>
              </a:rPr>
              <a:t>                     </a:t>
            </a:r>
            <a:endParaRPr lang="en-IN" sz="1800" dirty="0">
              <a:effectLst/>
              <a:ea typeface="Times New Roman" panose="02020603050405020304" pitchFamily="18" charset="0"/>
            </a:endParaRPr>
          </a:p>
          <a:p>
            <a:r>
              <a:rPr lang="en-IN" sz="1800" dirty="0">
                <a:solidFill>
                  <a:srgbClr val="333333"/>
                </a:solidFill>
                <a:effectLst/>
                <a:ea typeface="Times New Roman" panose="02020603050405020304" pitchFamily="18" charset="0"/>
              </a:rPr>
              <a:t> Add user-1 to the </a:t>
            </a:r>
            <a:r>
              <a:rPr lang="en-IN" sz="1800" b="1" dirty="0">
                <a:solidFill>
                  <a:srgbClr val="333333"/>
                </a:solidFill>
                <a:effectLst/>
                <a:ea typeface="Times New Roman" panose="02020603050405020304" pitchFamily="18" charset="0"/>
              </a:rPr>
              <a:t>EC2-ReadOnlyAccess</a:t>
            </a:r>
            <a:endParaRPr lang="en-IN" sz="1800" dirty="0">
              <a:effectLst/>
              <a:ea typeface="Times New Roman" panose="02020603050405020304" pitchFamily="18" charset="0"/>
            </a:endParaRPr>
          </a:p>
          <a:p>
            <a:r>
              <a:rPr lang="en-IN" b="1" dirty="0">
                <a:solidFill>
                  <a:srgbClr val="333333"/>
                </a:solidFill>
                <a:ea typeface="Times New Roman" panose="02020603050405020304" pitchFamily="18" charset="0"/>
              </a:rPr>
              <a:t>1.</a:t>
            </a:r>
            <a:r>
              <a:rPr lang="en-IN" sz="1800" dirty="0">
                <a:solidFill>
                  <a:srgbClr val="333333"/>
                </a:solidFill>
                <a:effectLst/>
                <a:ea typeface="Times New Roman" panose="02020603050405020304" pitchFamily="18" charset="0"/>
              </a:rPr>
              <a:t>In the left navigation pane, choose </a:t>
            </a:r>
            <a:r>
              <a:rPr lang="en-IN" sz="1800" b="1" dirty="0">
                <a:solidFill>
                  <a:srgbClr val="333333"/>
                </a:solidFill>
                <a:effectLst/>
                <a:ea typeface="Times New Roman" panose="02020603050405020304" pitchFamily="18" charset="0"/>
              </a:rPr>
              <a:t>User groups</a:t>
            </a:r>
            <a:r>
              <a:rPr lang="en-IN" sz="1800" dirty="0">
                <a:solidFill>
                  <a:srgbClr val="333333"/>
                </a:solidFill>
                <a:effectLst/>
                <a:ea typeface="Times New Roman" panose="02020603050405020304" pitchFamily="18" charset="0"/>
              </a:rPr>
              <a:t>.  </a:t>
            </a:r>
          </a:p>
          <a:p>
            <a:r>
              <a:rPr lang="en-IN" b="1" kern="0" dirty="0">
                <a:solidFill>
                  <a:srgbClr val="333333"/>
                </a:solidFill>
                <a:ea typeface="Times New Roman" panose="02020603050405020304" pitchFamily="18" charset="0"/>
                <a:cs typeface="Gautami" panose="020B0502040204020203" pitchFamily="34" charset="0"/>
              </a:rPr>
              <a:t>2.</a:t>
            </a:r>
            <a:r>
              <a:rPr lang="en-IN" sz="1800" kern="0" dirty="0">
                <a:solidFill>
                  <a:srgbClr val="333333"/>
                </a:solidFill>
                <a:effectLst/>
                <a:ea typeface="Times New Roman" panose="02020603050405020304" pitchFamily="18" charset="0"/>
                <a:cs typeface="Gautami" panose="020B0502040204020203" pitchFamily="34" charset="0"/>
              </a:rPr>
              <a:t> Choose the </a:t>
            </a:r>
            <a:r>
              <a:rPr lang="en-IN" sz="1800" b="1" kern="0" dirty="0">
                <a:solidFill>
                  <a:srgbClr val="333333"/>
                </a:solidFill>
                <a:effectLst/>
                <a:ea typeface="Times New Roman" panose="02020603050405020304" pitchFamily="18" charset="0"/>
                <a:cs typeface="Gautami" panose="020B0502040204020203" pitchFamily="34" charset="0"/>
              </a:rPr>
              <a:t>EC2-ReadOnlyAccess</a:t>
            </a:r>
            <a:r>
              <a:rPr lang="en-IN" sz="1800" kern="0" dirty="0">
                <a:solidFill>
                  <a:srgbClr val="333333"/>
                </a:solidFill>
                <a:effectLst/>
                <a:ea typeface="Times New Roman" panose="02020603050405020304" pitchFamily="18" charset="0"/>
                <a:cs typeface="Gautami" panose="020B0502040204020203" pitchFamily="34" charset="0"/>
              </a:rPr>
              <a:t> group. </a:t>
            </a:r>
            <a:endParaRPr lang="en-IN" sz="1800" kern="100" dirty="0">
              <a:effectLst/>
              <a:ea typeface="Calibri" panose="020F0502020204030204" pitchFamily="34" charset="0"/>
              <a:cs typeface="Gautami" panose="020B0502040204020203" pitchFamily="34" charset="0"/>
            </a:endParaRPr>
          </a:p>
          <a:p>
            <a:pPr>
              <a:lnSpc>
                <a:spcPct val="107000"/>
              </a:lnSpc>
              <a:spcAft>
                <a:spcPts val="800"/>
              </a:spcAft>
            </a:pPr>
            <a:r>
              <a:rPr lang="en-IN" b="1" kern="0" dirty="0">
                <a:solidFill>
                  <a:srgbClr val="333333"/>
                </a:solidFill>
                <a:ea typeface="Times New Roman" panose="02020603050405020304" pitchFamily="18" charset="0"/>
                <a:cs typeface="Gautami" panose="020B0502040204020203" pitchFamily="34" charset="0"/>
              </a:rPr>
              <a:t>3.</a:t>
            </a:r>
            <a:r>
              <a:rPr lang="en-IN" sz="1800" kern="0" dirty="0">
                <a:solidFill>
                  <a:srgbClr val="333333"/>
                </a:solidFill>
                <a:effectLst/>
                <a:ea typeface="Times New Roman" panose="02020603050405020304" pitchFamily="18" charset="0"/>
                <a:cs typeface="Gautami" panose="020B0502040204020203" pitchFamily="34" charset="0"/>
              </a:rPr>
              <a:t> Choose the </a:t>
            </a:r>
            <a:r>
              <a:rPr lang="en-IN" sz="1800" b="1" kern="0" dirty="0">
                <a:solidFill>
                  <a:srgbClr val="333333"/>
                </a:solidFill>
                <a:effectLst/>
                <a:ea typeface="Times New Roman" panose="02020603050405020304" pitchFamily="18" charset="0"/>
                <a:cs typeface="Gautami" panose="020B0502040204020203" pitchFamily="34" charset="0"/>
              </a:rPr>
              <a:t>Users</a:t>
            </a:r>
            <a:r>
              <a:rPr lang="en-IN" sz="1800" kern="0" dirty="0">
                <a:solidFill>
                  <a:srgbClr val="333333"/>
                </a:solidFill>
                <a:effectLst/>
                <a:ea typeface="Times New Roman" panose="02020603050405020304" pitchFamily="18" charset="0"/>
                <a:cs typeface="Gautami" panose="020B0502040204020203" pitchFamily="34" charset="0"/>
              </a:rPr>
              <a:t> tab. </a:t>
            </a:r>
            <a:endParaRPr lang="en-IN" sz="1800" kern="100" dirty="0">
              <a:effectLst/>
              <a:ea typeface="Calibri" panose="020F0502020204030204" pitchFamily="34" charset="0"/>
              <a:cs typeface="Gautami" panose="020B0502040204020203" pitchFamily="34" charset="0"/>
            </a:endParaRPr>
          </a:p>
          <a:p>
            <a:pPr>
              <a:lnSpc>
                <a:spcPct val="107000"/>
              </a:lnSpc>
              <a:spcAft>
                <a:spcPts val="800"/>
              </a:spcAft>
            </a:pPr>
            <a:r>
              <a:rPr lang="en-IN" b="1" kern="0" dirty="0">
                <a:solidFill>
                  <a:srgbClr val="333333"/>
                </a:solidFill>
                <a:ea typeface="Times New Roman" panose="02020603050405020304" pitchFamily="18" charset="0"/>
                <a:cs typeface="Gautami" panose="020B0502040204020203" pitchFamily="34" charset="0"/>
              </a:rPr>
              <a:t>4.</a:t>
            </a:r>
            <a:r>
              <a:rPr lang="en-IN" sz="1800" kern="0" dirty="0">
                <a:solidFill>
                  <a:srgbClr val="333333"/>
                </a:solidFill>
                <a:effectLst/>
                <a:ea typeface="Times New Roman" panose="02020603050405020304" pitchFamily="18" charset="0"/>
                <a:cs typeface="Gautami" panose="020B0502040204020203" pitchFamily="34" charset="0"/>
              </a:rPr>
              <a:t>In the </a:t>
            </a:r>
            <a:r>
              <a:rPr lang="en-IN" sz="1800" b="1" kern="0" dirty="0">
                <a:solidFill>
                  <a:srgbClr val="333333"/>
                </a:solidFill>
                <a:effectLst/>
                <a:ea typeface="Times New Roman" panose="02020603050405020304" pitchFamily="18" charset="0"/>
                <a:cs typeface="Gautami" panose="020B0502040204020203" pitchFamily="34" charset="0"/>
              </a:rPr>
              <a:t>Users</a:t>
            </a:r>
            <a:r>
              <a:rPr lang="en-IN" sz="1800" kern="0" dirty="0">
                <a:solidFill>
                  <a:srgbClr val="333333"/>
                </a:solidFill>
                <a:effectLst/>
                <a:ea typeface="Times New Roman" panose="02020603050405020304" pitchFamily="18" charset="0"/>
                <a:cs typeface="Gautami" panose="020B0502040204020203" pitchFamily="34" charset="0"/>
              </a:rPr>
              <a:t> tab, choose </a:t>
            </a:r>
            <a:r>
              <a:rPr lang="en-IN" sz="1800" b="1" kern="0" dirty="0">
                <a:solidFill>
                  <a:srgbClr val="333333"/>
                </a:solidFill>
                <a:effectLst/>
                <a:ea typeface="Times New Roman" panose="02020603050405020304" pitchFamily="18" charset="0"/>
                <a:cs typeface="Gautami" panose="020B0502040204020203" pitchFamily="34" charset="0"/>
              </a:rPr>
              <a:t>Add users</a:t>
            </a:r>
            <a:r>
              <a:rPr lang="en-IN" sz="1800" kern="0" dirty="0">
                <a:solidFill>
                  <a:srgbClr val="333333"/>
                </a:solidFill>
                <a:effectLst/>
                <a:ea typeface="Times New Roman" panose="02020603050405020304" pitchFamily="18" charset="0"/>
                <a:cs typeface="Gautami" panose="020B0502040204020203" pitchFamily="34" charset="0"/>
              </a:rPr>
              <a:t>.</a:t>
            </a:r>
            <a:endParaRPr lang="en-IN" sz="1800" kern="100" dirty="0">
              <a:effectLst/>
              <a:ea typeface="Calibri" panose="020F0502020204030204" pitchFamily="34" charset="0"/>
              <a:cs typeface="Gautami" panose="020B0502040204020203" pitchFamily="34" charset="0"/>
            </a:endParaRPr>
          </a:p>
          <a:p>
            <a:endParaRPr lang="en-IN" dirty="0"/>
          </a:p>
        </p:txBody>
      </p:sp>
      <p:pic>
        <p:nvPicPr>
          <p:cNvPr id="5" name="Picture 3">
            <a:extLst>
              <a:ext uri="{FF2B5EF4-FFF2-40B4-BE49-F238E27FC236}">
                <a16:creationId xmlns:a16="http://schemas.microsoft.com/office/drawing/2014/main" id="{7FF22BF1-2525-0F39-8037-4AA2436A2560}"/>
              </a:ext>
            </a:extLst>
          </p:cNvPr>
          <p:cNvPicPr>
            <a:picLocks noChangeAspect="1"/>
          </p:cNvPicPr>
          <p:nvPr/>
        </p:nvPicPr>
        <p:blipFill rotWithShape="1">
          <a:blip r:embed="rId3"/>
          <a:srcRect l="665" t="11818" r="3345" b="10892"/>
          <a:stretch>
            <a:fillRect/>
          </a:stretch>
        </p:blipFill>
        <p:spPr bwMode="auto">
          <a:xfrm>
            <a:off x="1945903" y="3581205"/>
            <a:ext cx="6129948" cy="3077184"/>
          </a:xfrm>
          <a:prstGeom prst="rect">
            <a:avLst/>
          </a:prstGeom>
          <a:ln>
            <a:noFill/>
          </a:ln>
        </p:spPr>
      </p:pic>
    </p:spTree>
    <p:extLst>
      <p:ext uri="{BB962C8B-B14F-4D97-AF65-F5344CB8AC3E}">
        <p14:creationId xmlns:p14="http://schemas.microsoft.com/office/powerpoint/2010/main" val="35770784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F7B6F9-A471-70E2-55FF-0A8F66DA2C49}"/>
              </a:ext>
            </a:extLst>
          </p:cNvPr>
          <p:cNvSpPr txBox="1"/>
          <p:nvPr/>
        </p:nvSpPr>
        <p:spPr>
          <a:xfrm>
            <a:off x="280736" y="514361"/>
            <a:ext cx="8823158" cy="5222199"/>
          </a:xfrm>
          <a:prstGeom prst="rect">
            <a:avLst/>
          </a:prstGeom>
          <a:noFill/>
        </p:spPr>
        <p:txBody>
          <a:bodyPr wrap="square">
            <a:spAutoFit/>
          </a:bodyPr>
          <a:lstStyle/>
          <a:p>
            <a:pPr marL="457200"/>
            <a:r>
              <a:rPr lang="en-IN" sz="2400" b="1" dirty="0">
                <a:solidFill>
                  <a:srgbClr val="333333"/>
                </a:solidFill>
                <a:effectLst/>
                <a:ea typeface="Times New Roman" panose="02020603050405020304" pitchFamily="18" charset="0"/>
                <a:cs typeface="Times New Roman" panose="02020603050405020304" pitchFamily="18" charset="0"/>
              </a:rPr>
              <a:t>Sign-In and Test Users</a:t>
            </a:r>
            <a:endParaRPr lang="en-IN" sz="2400" dirty="0">
              <a:effectLst/>
              <a:ea typeface="Times New Roman" panose="02020603050405020304" pitchFamily="18" charset="0"/>
              <a:cs typeface="Times New Roman" panose="02020603050405020304" pitchFamily="18" charset="0"/>
            </a:endParaRPr>
          </a:p>
          <a:p>
            <a:pPr>
              <a:lnSpc>
                <a:spcPct val="107000"/>
              </a:lnSpc>
              <a:spcAft>
                <a:spcPts val="800"/>
              </a:spcAft>
            </a:pPr>
            <a:r>
              <a:rPr lang="en-IN" sz="1200" kern="100" dirty="0">
                <a:effectLst/>
                <a:ea typeface="Calibri" panose="020F0502020204030204" pitchFamily="34" charset="0"/>
                <a:cs typeface="Times New Roman" panose="02020603050405020304" pitchFamily="18" charset="0"/>
              </a:rPr>
              <a:t> </a:t>
            </a:r>
            <a:endParaRPr lang="en-IN" sz="2000" kern="100" dirty="0">
              <a:effectLst/>
              <a:ea typeface="Calibri" panose="020F0502020204030204" pitchFamily="34" charset="0"/>
              <a:cs typeface="Times New Roman" panose="02020603050405020304" pitchFamily="18" charset="0"/>
            </a:endParaRPr>
          </a:p>
          <a:p>
            <a:pPr>
              <a:lnSpc>
                <a:spcPct val="107000"/>
              </a:lnSpc>
              <a:spcAft>
                <a:spcPts val="800"/>
              </a:spcAft>
            </a:pPr>
            <a:r>
              <a:rPr lang="en-IN" b="1" kern="0" dirty="0">
                <a:solidFill>
                  <a:srgbClr val="333333"/>
                </a:solidFill>
                <a:ea typeface="Times New Roman" panose="02020603050405020304" pitchFamily="18" charset="0"/>
                <a:cs typeface="Times New Roman" panose="02020603050405020304" pitchFamily="18" charset="0"/>
              </a:rPr>
              <a:t>1.</a:t>
            </a:r>
            <a:r>
              <a:rPr lang="en-IN" kern="0" dirty="0">
                <a:solidFill>
                  <a:srgbClr val="333333"/>
                </a:solidFill>
                <a:effectLst/>
                <a:ea typeface="Times New Roman" panose="02020603050405020304" pitchFamily="18" charset="0"/>
                <a:cs typeface="Times New Roman" panose="02020603050405020304" pitchFamily="18" charset="0"/>
              </a:rPr>
              <a:t> Paste the </a:t>
            </a:r>
            <a:r>
              <a:rPr lang="en-IN" b="1" kern="0" dirty="0">
                <a:solidFill>
                  <a:srgbClr val="333333"/>
                </a:solidFill>
                <a:effectLst/>
                <a:ea typeface="Times New Roman" panose="02020603050405020304" pitchFamily="18" charset="0"/>
                <a:cs typeface="Times New Roman" panose="02020603050405020304" pitchFamily="18" charset="0"/>
              </a:rPr>
              <a:t>IAM users sign-in</a:t>
            </a:r>
            <a:r>
              <a:rPr lang="en-IN" kern="0" dirty="0">
                <a:solidFill>
                  <a:srgbClr val="333333"/>
                </a:solidFill>
                <a:effectLst/>
                <a:ea typeface="Times New Roman" panose="02020603050405020304" pitchFamily="18" charset="0"/>
                <a:cs typeface="Times New Roman" panose="02020603050405020304" pitchFamily="18" charset="0"/>
              </a:rPr>
              <a:t> link into the address bar of your private browser session and press </a:t>
            </a:r>
            <a:r>
              <a:rPr lang="en-IN" b="1" kern="0" dirty="0">
                <a:solidFill>
                  <a:srgbClr val="333333"/>
                </a:solidFill>
                <a:effectLst/>
                <a:ea typeface="Times New Roman" panose="02020603050405020304" pitchFamily="18" charset="0"/>
                <a:cs typeface="Times New Roman" panose="02020603050405020304" pitchFamily="18" charset="0"/>
              </a:rPr>
              <a:t>Enter</a:t>
            </a:r>
            <a:r>
              <a:rPr lang="en-IN" kern="0" dirty="0">
                <a:solidFill>
                  <a:srgbClr val="333333"/>
                </a:solidFill>
                <a:effectLst/>
                <a:ea typeface="Times New Roman" panose="02020603050405020304" pitchFamily="18" charset="0"/>
                <a:cs typeface="Times New Roman" panose="02020603050405020304" pitchFamily="18" charset="0"/>
              </a:rPr>
              <a:t>.</a:t>
            </a:r>
            <a:endParaRPr lang="en-IN" kern="100" dirty="0">
              <a:effectLst/>
              <a:ea typeface="Calibri" panose="020F0502020204030204" pitchFamily="34" charset="0"/>
              <a:cs typeface="Times New Roman" panose="02020603050405020304" pitchFamily="18" charset="0"/>
            </a:endParaRPr>
          </a:p>
          <a:p>
            <a:pPr marL="457200">
              <a:lnSpc>
                <a:spcPct val="107000"/>
              </a:lnSpc>
              <a:spcAft>
                <a:spcPts val="800"/>
              </a:spcAft>
            </a:pPr>
            <a:r>
              <a:rPr lang="en-IN" kern="0" dirty="0">
                <a:solidFill>
                  <a:srgbClr val="333333"/>
                </a:solidFill>
                <a:effectLst/>
                <a:ea typeface="Times New Roman" panose="02020603050405020304" pitchFamily="18" charset="0"/>
                <a:cs typeface="Times New Roman" panose="02020603050405020304" pitchFamily="18" charset="0"/>
              </a:rPr>
              <a:t>Next, you will sign-in as </a:t>
            </a:r>
            <a:r>
              <a:rPr lang="en-IN" b="1" kern="0" dirty="0">
                <a:solidFill>
                  <a:srgbClr val="333333"/>
                </a:solidFill>
                <a:effectLst/>
                <a:ea typeface="Times New Roman" panose="02020603050405020304" pitchFamily="18" charset="0"/>
                <a:cs typeface="Times New Roman" panose="02020603050405020304" pitchFamily="18" charset="0"/>
              </a:rPr>
              <a:t>user-1</a:t>
            </a:r>
            <a:r>
              <a:rPr lang="en-IN" kern="0" dirty="0">
                <a:solidFill>
                  <a:srgbClr val="333333"/>
                </a:solidFill>
                <a:effectLst/>
                <a:ea typeface="Times New Roman" panose="02020603050405020304" pitchFamily="18" charset="0"/>
                <a:cs typeface="Times New Roman" panose="02020603050405020304" pitchFamily="18" charset="0"/>
              </a:rPr>
              <a:t>, who has been hired as your Amazon S3 storage support staff.</a:t>
            </a:r>
          </a:p>
          <a:p>
            <a:pPr marL="457200">
              <a:lnSpc>
                <a:spcPct val="107000"/>
              </a:lnSpc>
              <a:spcAft>
                <a:spcPts val="800"/>
              </a:spcAft>
            </a:pPr>
            <a:endParaRPr lang="en-IN" kern="100" dirty="0">
              <a:effectLst/>
              <a:ea typeface="Calibri" panose="020F0502020204030204" pitchFamily="34" charset="0"/>
              <a:cs typeface="Times New Roman" panose="02020603050405020304" pitchFamily="18" charset="0"/>
            </a:endParaRPr>
          </a:p>
          <a:p>
            <a:pPr>
              <a:lnSpc>
                <a:spcPct val="107000"/>
              </a:lnSpc>
              <a:spcAft>
                <a:spcPts val="800"/>
              </a:spcAft>
            </a:pPr>
            <a:r>
              <a:rPr lang="en-IN" b="1" kern="0" dirty="0">
                <a:solidFill>
                  <a:srgbClr val="333333"/>
                </a:solidFill>
                <a:ea typeface="Times New Roman" panose="02020603050405020304" pitchFamily="18" charset="0"/>
                <a:cs typeface="Times New Roman" panose="02020603050405020304" pitchFamily="18" charset="0"/>
              </a:rPr>
              <a:t>2.</a:t>
            </a:r>
            <a:r>
              <a:rPr lang="en-IN" kern="0" dirty="0">
                <a:solidFill>
                  <a:srgbClr val="333333"/>
                </a:solidFill>
                <a:effectLst/>
                <a:ea typeface="Times New Roman" panose="02020603050405020304" pitchFamily="18" charset="0"/>
                <a:cs typeface="Times New Roman" panose="02020603050405020304" pitchFamily="18" charset="0"/>
              </a:rPr>
              <a:t> Sign-in with:</a:t>
            </a:r>
            <a:endParaRPr lang="en-IN"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b="1" kern="0" dirty="0">
                <a:solidFill>
                  <a:srgbClr val="333333"/>
                </a:solidFill>
                <a:effectLst/>
                <a:ea typeface="Times New Roman" panose="02020603050405020304" pitchFamily="18" charset="0"/>
                <a:cs typeface="Times New Roman" panose="02020603050405020304" pitchFamily="18" charset="0"/>
              </a:rPr>
              <a:t>IAM user name:</a:t>
            </a:r>
            <a:r>
              <a:rPr lang="en-IN" kern="0" dirty="0">
                <a:solidFill>
                  <a:srgbClr val="333333"/>
                </a:solidFill>
                <a:effectLst/>
                <a:ea typeface="Times New Roman" panose="02020603050405020304" pitchFamily="18" charset="0"/>
                <a:cs typeface="Times New Roman" panose="02020603050405020304" pitchFamily="18" charset="0"/>
              </a:rPr>
              <a:t> user-1</a:t>
            </a:r>
            <a:endParaRPr lang="en-IN" kern="100" dirty="0">
              <a:solidFill>
                <a:srgbClr val="333333"/>
              </a:solidFill>
              <a:effectLs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b="1" kern="0" dirty="0">
                <a:solidFill>
                  <a:srgbClr val="333333"/>
                </a:solidFill>
                <a:effectLst/>
                <a:ea typeface="Times New Roman" panose="02020603050405020304" pitchFamily="18" charset="0"/>
                <a:cs typeface="Times New Roman" panose="02020603050405020304" pitchFamily="18" charset="0"/>
              </a:rPr>
              <a:t>Password:</a:t>
            </a:r>
            <a:r>
              <a:rPr lang="en-IN" kern="0" dirty="0">
                <a:solidFill>
                  <a:srgbClr val="333333"/>
                </a:solidFill>
                <a:effectLst/>
                <a:ea typeface="Times New Roman" panose="02020603050405020304" pitchFamily="18" charset="0"/>
                <a:cs typeface="Times New Roman" panose="02020603050405020304" pitchFamily="18" charset="0"/>
              </a:rPr>
              <a:t> Lab-Password1</a:t>
            </a:r>
          </a:p>
          <a:p>
            <a:pPr marL="742950" lvl="1" indent="-285750">
              <a:lnSpc>
                <a:spcPct val="107000"/>
              </a:lnSpc>
              <a:spcAft>
                <a:spcPts val="800"/>
              </a:spcAft>
              <a:buSzPts val="1000"/>
              <a:buFont typeface="Courier New" panose="02070309020205020404" pitchFamily="49" charset="0"/>
              <a:buChar char="o"/>
              <a:tabLst>
                <a:tab pos="914400" algn="l"/>
              </a:tabLst>
            </a:pPr>
            <a:endParaRPr lang="en-IN" kern="100" dirty="0">
              <a:effectLst/>
              <a:ea typeface="Calibri" panose="020F0502020204030204" pitchFamily="34" charset="0"/>
              <a:cs typeface="Gautami" panose="020B0502040204020203" pitchFamily="34" charset="0"/>
            </a:endParaRPr>
          </a:p>
          <a:p>
            <a:pPr>
              <a:lnSpc>
                <a:spcPct val="107000"/>
              </a:lnSpc>
              <a:spcAft>
                <a:spcPts val="800"/>
              </a:spcAft>
            </a:pPr>
            <a:r>
              <a:rPr lang="en-IN" b="1" kern="0" dirty="0">
                <a:solidFill>
                  <a:srgbClr val="333333"/>
                </a:solidFill>
                <a:ea typeface="Times New Roman" panose="02020603050405020304" pitchFamily="18" charset="0"/>
                <a:cs typeface="Gautami" panose="020B0502040204020203" pitchFamily="34" charset="0"/>
              </a:rPr>
              <a:t>3.</a:t>
            </a:r>
            <a:r>
              <a:rPr lang="en-IN" kern="0" dirty="0">
                <a:solidFill>
                  <a:srgbClr val="333333"/>
                </a:solidFill>
                <a:effectLst/>
                <a:ea typeface="Times New Roman" panose="02020603050405020304" pitchFamily="18" charset="0"/>
                <a:cs typeface="Gautami" panose="020B0502040204020203" pitchFamily="34" charset="0"/>
              </a:rPr>
              <a:t>Click sign in</a:t>
            </a:r>
            <a:endParaRPr lang="en-IN" kern="100" dirty="0">
              <a:effectLst/>
              <a:ea typeface="Calibri" panose="020F0502020204030204" pitchFamily="34" charset="0"/>
              <a:cs typeface="Gautami" panose="020B0502040204020203" pitchFamily="34" charset="0"/>
            </a:endParaRPr>
          </a:p>
          <a:p>
            <a:pPr>
              <a:lnSpc>
                <a:spcPct val="107000"/>
              </a:lnSpc>
              <a:spcAft>
                <a:spcPts val="800"/>
              </a:spcAft>
            </a:pPr>
            <a:r>
              <a:rPr lang="en-IN" b="1" kern="0" dirty="0">
                <a:solidFill>
                  <a:srgbClr val="333333"/>
                </a:solidFill>
                <a:ea typeface="Times New Roman" panose="02020603050405020304" pitchFamily="18" charset="0"/>
                <a:cs typeface="Gautami" panose="020B0502040204020203" pitchFamily="34" charset="0"/>
              </a:rPr>
              <a:t>4.</a:t>
            </a:r>
            <a:r>
              <a:rPr lang="en-IN" kern="0" dirty="0">
                <a:solidFill>
                  <a:srgbClr val="333333"/>
                </a:solidFill>
                <a:effectLst/>
                <a:ea typeface="Times New Roman" panose="02020603050405020304" pitchFamily="18" charset="0"/>
                <a:cs typeface="Gautami" panose="020B0502040204020203" pitchFamily="34" charset="0"/>
              </a:rPr>
              <a:t> Set New Password.</a:t>
            </a:r>
            <a:endParaRPr lang="en-IN" kern="100" dirty="0">
              <a:effectLst/>
              <a:ea typeface="Calibri" panose="020F0502020204030204" pitchFamily="34" charset="0"/>
              <a:cs typeface="Gautami" panose="020B0502040204020203" pitchFamily="34" charset="0"/>
            </a:endParaRPr>
          </a:p>
          <a:p>
            <a:endParaRPr lang="en-IN" dirty="0"/>
          </a:p>
        </p:txBody>
      </p:sp>
      <p:pic>
        <p:nvPicPr>
          <p:cNvPr id="4" name="Picture 2">
            <a:extLst>
              <a:ext uri="{FF2B5EF4-FFF2-40B4-BE49-F238E27FC236}">
                <a16:creationId xmlns:a16="http://schemas.microsoft.com/office/drawing/2014/main" id="{E50D97EB-ED57-4EC0-EB83-E2D27ABC4881}"/>
              </a:ext>
            </a:extLst>
          </p:cNvPr>
          <p:cNvPicPr>
            <a:picLocks noChangeAspect="1"/>
          </p:cNvPicPr>
          <p:nvPr/>
        </p:nvPicPr>
        <p:blipFill rotWithShape="1">
          <a:blip r:embed="rId2"/>
          <a:srcRect l="14092" t="8509" r="11589" b="11129"/>
          <a:stretch>
            <a:fillRect/>
          </a:stretch>
        </p:blipFill>
        <p:spPr bwMode="auto">
          <a:xfrm>
            <a:off x="5478781" y="2583119"/>
            <a:ext cx="6356695" cy="3760520"/>
          </a:xfrm>
          <a:prstGeom prst="rect">
            <a:avLst/>
          </a:prstGeom>
          <a:ln>
            <a:noFill/>
          </a:ln>
        </p:spPr>
      </p:pic>
    </p:spTree>
    <p:extLst>
      <p:ext uri="{BB962C8B-B14F-4D97-AF65-F5344CB8AC3E}">
        <p14:creationId xmlns:p14="http://schemas.microsoft.com/office/powerpoint/2010/main" val="32495320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AD6F45-A042-CFE0-F270-7859615EBC1D}"/>
              </a:ext>
            </a:extLst>
          </p:cNvPr>
          <p:cNvPicPr>
            <a:picLocks noChangeAspect="1"/>
          </p:cNvPicPr>
          <p:nvPr/>
        </p:nvPicPr>
        <p:blipFill rotWithShape="1">
          <a:blip r:embed="rId2"/>
          <a:srcRect l="27663" t="8509" r="33104" b="40673"/>
          <a:stretch>
            <a:fillRect/>
          </a:stretch>
        </p:blipFill>
        <p:spPr bwMode="auto">
          <a:xfrm>
            <a:off x="6487410" y="-72190"/>
            <a:ext cx="5351560" cy="3501190"/>
          </a:xfrm>
          <a:prstGeom prst="rect">
            <a:avLst/>
          </a:prstGeom>
          <a:ln>
            <a:noFill/>
          </a:ln>
        </p:spPr>
      </p:pic>
      <p:sp>
        <p:nvSpPr>
          <p:cNvPr id="4" name="TextBox 3">
            <a:extLst>
              <a:ext uri="{FF2B5EF4-FFF2-40B4-BE49-F238E27FC236}">
                <a16:creationId xmlns:a16="http://schemas.microsoft.com/office/drawing/2014/main" id="{33034BFC-41E7-D8A5-E986-206BC9E4F61F}"/>
              </a:ext>
            </a:extLst>
          </p:cNvPr>
          <p:cNvSpPr txBox="1"/>
          <p:nvPr/>
        </p:nvSpPr>
        <p:spPr>
          <a:xfrm>
            <a:off x="497234" y="798305"/>
            <a:ext cx="6096000" cy="1200329"/>
          </a:xfrm>
          <a:prstGeom prst="rect">
            <a:avLst/>
          </a:prstGeom>
          <a:noFill/>
        </p:spPr>
        <p:txBody>
          <a:bodyPr wrap="square">
            <a:spAutoFit/>
          </a:bodyPr>
          <a:lstStyle/>
          <a:p>
            <a:r>
              <a:rPr lang="en-IN" b="1" dirty="0">
                <a:solidFill>
                  <a:srgbClr val="333333"/>
                </a:solidFill>
                <a:ea typeface="Times New Roman" panose="02020603050405020304" pitchFamily="18" charset="0"/>
              </a:rPr>
              <a:t>4.</a:t>
            </a:r>
            <a:r>
              <a:rPr lang="en-IN" sz="1800" dirty="0">
                <a:solidFill>
                  <a:srgbClr val="333333"/>
                </a:solidFill>
                <a:effectLst/>
                <a:ea typeface="Times New Roman" panose="02020603050405020304" pitchFamily="18" charset="0"/>
              </a:rPr>
              <a:t>In the </a:t>
            </a:r>
            <a:r>
              <a:rPr lang="en-IN" sz="1800" b="1" dirty="0">
                <a:solidFill>
                  <a:srgbClr val="333333"/>
                </a:solidFill>
                <a:effectLst/>
                <a:ea typeface="Times New Roman" panose="02020603050405020304" pitchFamily="18" charset="0"/>
              </a:rPr>
              <a:t>Services</a:t>
            </a:r>
            <a:r>
              <a:rPr lang="en-IN" sz="1800" dirty="0">
                <a:solidFill>
                  <a:srgbClr val="333333"/>
                </a:solidFill>
                <a:effectLst/>
                <a:ea typeface="Times New Roman" panose="02020603050405020304" pitchFamily="18" charset="0"/>
              </a:rPr>
              <a:t> menu, choose </a:t>
            </a:r>
            <a:r>
              <a:rPr lang="en-IN" sz="1800" b="1" dirty="0">
                <a:solidFill>
                  <a:srgbClr val="333333"/>
                </a:solidFill>
                <a:effectLst/>
                <a:ea typeface="Times New Roman" panose="02020603050405020304" pitchFamily="18" charset="0"/>
              </a:rPr>
              <a:t>EC2</a:t>
            </a:r>
            <a:r>
              <a:rPr lang="en-IN" sz="1800" dirty="0">
                <a:solidFill>
                  <a:srgbClr val="333333"/>
                </a:solidFill>
                <a:effectLst/>
                <a:ea typeface="Times New Roman" panose="02020603050405020304" pitchFamily="18" charset="0"/>
              </a:rPr>
              <a:t>.</a:t>
            </a:r>
            <a:endParaRPr lang="en-IN" sz="1800" dirty="0">
              <a:effectLst/>
              <a:ea typeface="Times New Roman" panose="02020603050405020304" pitchFamily="18" charset="0"/>
            </a:endParaRPr>
          </a:p>
          <a:p>
            <a:r>
              <a:rPr lang="en-IN" b="1" dirty="0">
                <a:solidFill>
                  <a:srgbClr val="333333"/>
                </a:solidFill>
                <a:ea typeface="Times New Roman" panose="02020603050405020304" pitchFamily="18" charset="0"/>
              </a:rPr>
              <a:t>5.</a:t>
            </a:r>
            <a:r>
              <a:rPr lang="en-IN" sz="1800" dirty="0">
                <a:solidFill>
                  <a:srgbClr val="333333"/>
                </a:solidFill>
                <a:effectLst/>
                <a:ea typeface="Times New Roman" panose="02020603050405020304" pitchFamily="18" charset="0"/>
              </a:rPr>
              <a:t> In the navigation pane on the left, choose </a:t>
            </a:r>
            <a:r>
              <a:rPr lang="en-IN" sz="1800" b="1" dirty="0">
                <a:solidFill>
                  <a:srgbClr val="333333"/>
                </a:solidFill>
                <a:effectLst/>
                <a:ea typeface="Times New Roman" panose="02020603050405020304" pitchFamily="18" charset="0"/>
              </a:rPr>
              <a:t>Instances</a:t>
            </a:r>
            <a:r>
              <a:rPr lang="en-IN" sz="1800" dirty="0">
                <a:solidFill>
                  <a:srgbClr val="333333"/>
                </a:solidFill>
                <a:effectLst/>
                <a:ea typeface="Times New Roman" panose="02020603050405020304" pitchFamily="18" charset="0"/>
              </a:rPr>
              <a:t>.</a:t>
            </a:r>
            <a:endParaRPr lang="en-IN" sz="1800" dirty="0">
              <a:effectLst/>
              <a:ea typeface="Times New Roman" panose="02020603050405020304" pitchFamily="18" charset="0"/>
            </a:endParaRPr>
          </a:p>
          <a:p>
            <a:r>
              <a:rPr lang="en-IN" b="1" dirty="0">
                <a:solidFill>
                  <a:srgbClr val="333333"/>
                </a:solidFill>
                <a:ea typeface="Times New Roman" panose="02020603050405020304" pitchFamily="18" charset="0"/>
              </a:rPr>
              <a:t>6.</a:t>
            </a:r>
            <a:r>
              <a:rPr lang="en-IN" sz="1800" dirty="0">
                <a:solidFill>
                  <a:srgbClr val="333333"/>
                </a:solidFill>
                <a:effectLst/>
                <a:ea typeface="Times New Roman" panose="02020603050405020304" pitchFamily="18" charset="0"/>
              </a:rPr>
              <a:t>In the </a:t>
            </a:r>
            <a:r>
              <a:rPr lang="en-IN" sz="1800" b="1" dirty="0">
                <a:solidFill>
                  <a:srgbClr val="333333"/>
                </a:solidFill>
                <a:effectLst/>
                <a:ea typeface="Times New Roman" panose="02020603050405020304" pitchFamily="18" charset="0"/>
              </a:rPr>
              <a:t>Instance state</a:t>
            </a:r>
            <a:r>
              <a:rPr lang="en-IN" sz="1800" dirty="0">
                <a:solidFill>
                  <a:srgbClr val="333333"/>
                </a:solidFill>
                <a:effectLst/>
                <a:ea typeface="Times New Roman" panose="02020603050405020304" pitchFamily="18" charset="0"/>
              </a:rPr>
              <a:t> menu above, select </a:t>
            </a:r>
            <a:r>
              <a:rPr lang="en-IN" sz="1800" b="1" dirty="0">
                <a:solidFill>
                  <a:srgbClr val="333333"/>
                </a:solidFill>
                <a:effectLst/>
                <a:ea typeface="Times New Roman" panose="02020603050405020304" pitchFamily="18" charset="0"/>
              </a:rPr>
              <a:t>Stop instance</a:t>
            </a:r>
            <a:r>
              <a:rPr lang="en-IN" sz="1800" dirty="0">
                <a:solidFill>
                  <a:srgbClr val="333333"/>
                </a:solidFill>
                <a:effectLst/>
                <a:ea typeface="Times New Roman" panose="02020603050405020304" pitchFamily="18" charset="0"/>
              </a:rPr>
              <a:t>.</a:t>
            </a:r>
            <a:endParaRPr lang="en-IN" sz="1800" dirty="0">
              <a:effectLst/>
              <a:ea typeface="Times New Roman" panose="02020603050405020304" pitchFamily="18" charset="0"/>
            </a:endParaRPr>
          </a:p>
          <a:p>
            <a:endParaRPr lang="en-IN" dirty="0"/>
          </a:p>
        </p:txBody>
      </p:sp>
      <p:pic>
        <p:nvPicPr>
          <p:cNvPr id="5" name="Picture 9">
            <a:extLst>
              <a:ext uri="{FF2B5EF4-FFF2-40B4-BE49-F238E27FC236}">
                <a16:creationId xmlns:a16="http://schemas.microsoft.com/office/drawing/2014/main" id="{F229291E-608D-2A77-23F5-C10B4920F789}"/>
              </a:ext>
            </a:extLst>
          </p:cNvPr>
          <p:cNvPicPr>
            <a:picLocks noChangeAspect="1"/>
          </p:cNvPicPr>
          <p:nvPr/>
        </p:nvPicPr>
        <p:blipFill rotWithShape="1">
          <a:blip r:embed="rId3"/>
          <a:srcRect t="8036" b="26729"/>
          <a:stretch>
            <a:fillRect/>
          </a:stretch>
        </p:blipFill>
        <p:spPr bwMode="auto">
          <a:xfrm>
            <a:off x="497234" y="3357034"/>
            <a:ext cx="6573511" cy="2609179"/>
          </a:xfrm>
          <a:prstGeom prst="rect">
            <a:avLst/>
          </a:prstGeom>
          <a:ln>
            <a:noFill/>
          </a:ln>
        </p:spPr>
      </p:pic>
      <p:sp>
        <p:nvSpPr>
          <p:cNvPr id="9" name="TextBox 8">
            <a:extLst>
              <a:ext uri="{FF2B5EF4-FFF2-40B4-BE49-F238E27FC236}">
                <a16:creationId xmlns:a16="http://schemas.microsoft.com/office/drawing/2014/main" id="{054C7AC2-6114-D7AE-5F04-4C05B2C9A227}"/>
              </a:ext>
            </a:extLst>
          </p:cNvPr>
          <p:cNvSpPr txBox="1"/>
          <p:nvPr/>
        </p:nvSpPr>
        <p:spPr>
          <a:xfrm>
            <a:off x="579120" y="6091990"/>
            <a:ext cx="6096000" cy="646331"/>
          </a:xfrm>
          <a:prstGeom prst="rect">
            <a:avLst/>
          </a:prstGeom>
          <a:noFill/>
        </p:spPr>
        <p:txBody>
          <a:bodyPr wrap="square">
            <a:spAutoFit/>
          </a:bodyPr>
          <a:lstStyle/>
          <a:p>
            <a:r>
              <a:rPr lang="en-IN" b="1" kern="0" dirty="0">
                <a:solidFill>
                  <a:srgbClr val="333333"/>
                </a:solidFill>
                <a:ea typeface="Times New Roman" panose="02020603050405020304" pitchFamily="18" charset="0"/>
                <a:cs typeface="Gautami" panose="020B0502040204020203" pitchFamily="34" charset="0"/>
              </a:rPr>
              <a:t>7.</a:t>
            </a:r>
            <a:r>
              <a:rPr lang="en-IN" sz="1800" kern="0" dirty="0">
                <a:solidFill>
                  <a:srgbClr val="333333"/>
                </a:solidFill>
                <a:effectLst/>
                <a:ea typeface="Times New Roman" panose="02020603050405020304" pitchFamily="18" charset="0"/>
                <a:cs typeface="Gautami" panose="020B0502040204020203" pitchFamily="34" charset="0"/>
              </a:rPr>
              <a:t> Choose </a:t>
            </a:r>
            <a:r>
              <a:rPr lang="en-IN" sz="1800" b="1" kern="0" dirty="0">
                <a:solidFill>
                  <a:srgbClr val="333333"/>
                </a:solidFill>
                <a:effectLst/>
                <a:ea typeface="Times New Roman" panose="02020603050405020304" pitchFamily="18" charset="0"/>
                <a:cs typeface="Gautami" panose="020B0502040204020203" pitchFamily="34" charset="0"/>
              </a:rPr>
              <a:t>Sign Out</a:t>
            </a:r>
            <a:endParaRPr lang="en-IN" sz="1800" kern="100" dirty="0">
              <a:effectLst/>
              <a:ea typeface="Calibri" panose="020F0502020204030204" pitchFamily="34" charset="0"/>
              <a:cs typeface="Gautami" panose="020B0502040204020203" pitchFamily="34" charset="0"/>
            </a:endParaRPr>
          </a:p>
          <a:p>
            <a:endParaRPr lang="en-IN" dirty="0"/>
          </a:p>
        </p:txBody>
      </p:sp>
    </p:spTree>
    <p:extLst>
      <p:ext uri="{BB962C8B-B14F-4D97-AF65-F5344CB8AC3E}">
        <p14:creationId xmlns:p14="http://schemas.microsoft.com/office/powerpoint/2010/main" val="28173690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9647BF-AB6E-1FAE-7F3C-A3100BA69F15}"/>
              </a:ext>
            </a:extLst>
          </p:cNvPr>
          <p:cNvSpPr txBox="1"/>
          <p:nvPr/>
        </p:nvSpPr>
        <p:spPr>
          <a:xfrm>
            <a:off x="548640" y="785087"/>
            <a:ext cx="10332720" cy="3476144"/>
          </a:xfrm>
          <a:prstGeom prst="rect">
            <a:avLst/>
          </a:prstGeom>
          <a:noFill/>
        </p:spPr>
        <p:txBody>
          <a:bodyPr wrap="square">
            <a:spAutoFit/>
          </a:bodyPr>
          <a:lstStyle/>
          <a:p>
            <a:pPr algn="just"/>
            <a:r>
              <a:rPr lang="en-IN" sz="24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1400" spc="-50" dirty="0">
                <a:effectLst/>
                <a:ea typeface="Times New Roman" panose="02020603050405020304" pitchFamily="18" charset="0"/>
                <a:cs typeface="Times New Roman" panose="02020603050405020304" pitchFamily="18" charset="0"/>
              </a:rPr>
              <a:t>Scale and Load Balance Your Architecture</a:t>
            </a:r>
            <a:endParaRPr lang="en-IN" sz="2400" b="1" kern="1400" spc="-50" dirty="0">
              <a:ea typeface="Times New Roman" panose="02020603050405020304" pitchFamily="18" charset="0"/>
              <a:cs typeface="Times New Roman" panose="02020603050405020304" pitchFamily="18" charset="0"/>
            </a:endParaRPr>
          </a:p>
          <a:p>
            <a:pPr algn="just"/>
            <a:endParaRPr lang="en-IN" sz="2400" b="1" kern="1400" spc="-50" dirty="0">
              <a:solidFill>
                <a:srgbClr val="333333"/>
              </a:solidFill>
              <a:effectLst/>
              <a:ea typeface="Times New Roman" panose="02020603050405020304" pitchFamily="18" charset="0"/>
              <a:cs typeface="Times New Roman" panose="02020603050405020304" pitchFamily="18" charset="0"/>
            </a:endParaRPr>
          </a:p>
          <a:p>
            <a:pPr algn="just"/>
            <a:r>
              <a:rPr lang="en-US" sz="2000" b="1" dirty="0">
                <a:solidFill>
                  <a:srgbClr val="333333"/>
                </a:solidFill>
                <a:effectLst/>
                <a:ea typeface="Times New Roman" panose="02020603050405020304" pitchFamily="18" charset="0"/>
                <a:cs typeface="Times New Roman" panose="02020603050405020304" pitchFamily="18" charset="0"/>
              </a:rPr>
              <a:t> </a:t>
            </a:r>
            <a:r>
              <a:rPr lang="en-US" b="1" dirty="0">
                <a:solidFill>
                  <a:srgbClr val="333333"/>
                </a:solidFill>
                <a:effectLst/>
                <a:ea typeface="Times New Roman" panose="02020603050405020304" pitchFamily="18" charset="0"/>
                <a:cs typeface="Times New Roman" panose="02020603050405020304" pitchFamily="18" charset="0"/>
              </a:rPr>
              <a:t>Create an AMI for Auto Scaling</a:t>
            </a:r>
            <a:endParaRPr lang="en-IN" b="1" dirty="0">
              <a:effectLst/>
              <a:ea typeface="Times New Roman" panose="02020603050405020304" pitchFamily="18" charset="0"/>
              <a:cs typeface="Times New Roman" panose="02020603050405020304" pitchFamily="18" charset="0"/>
            </a:endParaRPr>
          </a:p>
          <a:p>
            <a:pPr algn="just"/>
            <a:r>
              <a:rPr lang="en-US" dirty="0">
                <a:solidFill>
                  <a:srgbClr val="333333"/>
                </a:solidFill>
                <a:ea typeface="Times New Roman" panose="02020603050405020304" pitchFamily="18" charset="0"/>
                <a:cs typeface="Times New Roman" panose="02020603050405020304" pitchFamily="18" charset="0"/>
              </a:rPr>
              <a:t>1.</a:t>
            </a:r>
            <a:r>
              <a:rPr lang="en-US" dirty="0">
                <a:solidFill>
                  <a:srgbClr val="333333"/>
                </a:solidFill>
                <a:effectLst/>
                <a:ea typeface="Times New Roman" panose="02020603050405020304" pitchFamily="18" charset="0"/>
                <a:cs typeface="Times New Roman" panose="02020603050405020304" pitchFamily="18" charset="0"/>
              </a:rPr>
              <a:t>In the </a:t>
            </a:r>
            <a:r>
              <a:rPr lang="en-US" b="1" dirty="0">
                <a:solidFill>
                  <a:srgbClr val="333333"/>
                </a:solidFill>
                <a:effectLst/>
                <a:ea typeface="Times New Roman" panose="02020603050405020304" pitchFamily="18" charset="0"/>
                <a:cs typeface="Times New Roman" panose="02020603050405020304" pitchFamily="18" charset="0"/>
              </a:rPr>
              <a:t>AWS Management Console</a:t>
            </a:r>
            <a:r>
              <a:rPr lang="en-US" dirty="0">
                <a:solidFill>
                  <a:srgbClr val="333333"/>
                </a:solidFill>
                <a:effectLst/>
                <a:ea typeface="Times New Roman" panose="02020603050405020304" pitchFamily="18" charset="0"/>
                <a:cs typeface="Times New Roman" panose="02020603050405020304" pitchFamily="18" charset="0"/>
              </a:rPr>
              <a:t>, on the </a:t>
            </a:r>
            <a:r>
              <a:rPr lang="en-US" b="1" dirty="0">
                <a:solidFill>
                  <a:srgbClr val="333333"/>
                </a:solidFill>
                <a:effectLst/>
                <a:ea typeface="Times New Roman" panose="02020603050405020304" pitchFamily="18" charset="0"/>
                <a:cs typeface="Times New Roman" panose="02020603050405020304" pitchFamily="18" charset="0"/>
              </a:rPr>
              <a:t>services</a:t>
            </a:r>
            <a:r>
              <a:rPr lang="en-US" dirty="0">
                <a:solidFill>
                  <a:srgbClr val="333333"/>
                </a:solidFill>
                <a:effectLst/>
                <a:ea typeface="Times New Roman" panose="02020603050405020304" pitchFamily="18" charset="0"/>
                <a:cs typeface="Times New Roman" panose="02020603050405020304" pitchFamily="18" charset="0"/>
              </a:rPr>
              <a:t> menu, click </a:t>
            </a:r>
            <a:r>
              <a:rPr lang="en-US" b="1" dirty="0">
                <a:solidFill>
                  <a:srgbClr val="333333"/>
                </a:solidFill>
                <a:effectLst/>
                <a:ea typeface="Times New Roman" panose="02020603050405020304" pitchFamily="18" charset="0"/>
                <a:cs typeface="Times New Roman" panose="02020603050405020304" pitchFamily="18" charset="0"/>
              </a:rPr>
              <a:t>EC2</a:t>
            </a:r>
            <a:r>
              <a:rPr lang="en-US" dirty="0">
                <a:solidFill>
                  <a:srgbClr val="333333"/>
                </a:solidFill>
                <a:effectLst/>
                <a:ea typeface="Times New Roman" panose="02020603050405020304" pitchFamily="18" charset="0"/>
                <a:cs typeface="Times New Roman" panose="02020603050405020304" pitchFamily="18" charset="0"/>
              </a:rPr>
              <a:t>.</a:t>
            </a:r>
            <a:endParaRPr lang="en-IN" dirty="0">
              <a:effectLst/>
              <a:ea typeface="Times New Roman" panose="02020603050405020304" pitchFamily="18" charset="0"/>
              <a:cs typeface="Times New Roman" panose="02020603050405020304" pitchFamily="18" charset="0"/>
            </a:endParaRPr>
          </a:p>
          <a:p>
            <a:pPr algn="just"/>
            <a:r>
              <a:rPr lang="en-US" dirty="0">
                <a:solidFill>
                  <a:srgbClr val="333333"/>
                </a:solidFill>
                <a:ea typeface="Times New Roman" panose="02020603050405020304" pitchFamily="18" charset="0"/>
                <a:cs typeface="Times New Roman" panose="02020603050405020304" pitchFamily="18" charset="0"/>
              </a:rPr>
              <a:t>2.</a:t>
            </a:r>
            <a:r>
              <a:rPr lang="en-US" dirty="0">
                <a:solidFill>
                  <a:srgbClr val="333333"/>
                </a:solidFill>
                <a:effectLst/>
                <a:ea typeface="Times New Roman" panose="02020603050405020304" pitchFamily="18" charset="0"/>
                <a:cs typeface="Times New Roman" panose="02020603050405020304" pitchFamily="18" charset="0"/>
              </a:rPr>
              <a:t> In the left navigation pane, click </a:t>
            </a:r>
            <a:r>
              <a:rPr lang="en-US" b="1" dirty="0">
                <a:solidFill>
                  <a:srgbClr val="333333"/>
                </a:solidFill>
                <a:effectLst/>
                <a:ea typeface="Times New Roman" panose="02020603050405020304" pitchFamily="18" charset="0"/>
                <a:cs typeface="Times New Roman" panose="02020603050405020304" pitchFamily="18" charset="0"/>
              </a:rPr>
              <a:t>Instances</a:t>
            </a:r>
            <a:r>
              <a:rPr lang="en-US" dirty="0">
                <a:solidFill>
                  <a:srgbClr val="333333"/>
                </a:solidFill>
                <a:effectLst/>
                <a:ea typeface="Times New Roman" panose="02020603050405020304" pitchFamily="18" charset="0"/>
                <a:cs typeface="Times New Roman" panose="02020603050405020304" pitchFamily="18" charset="0"/>
              </a:rPr>
              <a:t>.</a:t>
            </a:r>
            <a:endParaRPr lang="en-IN" dirty="0">
              <a:effectLst/>
              <a:ea typeface="Times New Roman" panose="02020603050405020304" pitchFamily="18" charset="0"/>
              <a:cs typeface="Times New Roman" panose="02020603050405020304" pitchFamily="18" charset="0"/>
            </a:endParaRPr>
          </a:p>
          <a:p>
            <a:pPr algn="just"/>
            <a:r>
              <a:rPr lang="en-US" dirty="0">
                <a:solidFill>
                  <a:srgbClr val="333333"/>
                </a:solidFill>
                <a:ea typeface="Times New Roman" panose="02020603050405020304" pitchFamily="18" charset="0"/>
                <a:cs typeface="Times New Roman" panose="02020603050405020304" pitchFamily="18" charset="0"/>
              </a:rPr>
              <a:t>3.</a:t>
            </a:r>
            <a:r>
              <a:rPr lang="en-US" dirty="0">
                <a:solidFill>
                  <a:srgbClr val="333333"/>
                </a:solidFill>
                <a:effectLst/>
                <a:ea typeface="Times New Roman" panose="02020603050405020304" pitchFamily="18" charset="0"/>
                <a:cs typeface="Times New Roman" panose="02020603050405020304" pitchFamily="18" charset="0"/>
              </a:rPr>
              <a:t> First, you will confirm that the instance is running. Wait until the </a:t>
            </a:r>
            <a:r>
              <a:rPr lang="en-US" b="1" dirty="0">
                <a:solidFill>
                  <a:srgbClr val="333333"/>
                </a:solidFill>
                <a:effectLst/>
                <a:ea typeface="Times New Roman" panose="02020603050405020304" pitchFamily="18" charset="0"/>
                <a:cs typeface="Times New Roman" panose="02020603050405020304" pitchFamily="18" charset="0"/>
              </a:rPr>
              <a:t>Status Checks</a:t>
            </a:r>
            <a:r>
              <a:rPr lang="en-US" dirty="0">
                <a:solidFill>
                  <a:srgbClr val="333333"/>
                </a:solidFill>
                <a:effectLst/>
                <a:ea typeface="Times New Roman" panose="02020603050405020304" pitchFamily="18" charset="0"/>
                <a:cs typeface="Times New Roman" panose="02020603050405020304" pitchFamily="18" charset="0"/>
              </a:rPr>
              <a:t> for </a:t>
            </a:r>
            <a:r>
              <a:rPr lang="en-US" b="1" dirty="0">
                <a:solidFill>
                  <a:srgbClr val="333333"/>
                </a:solidFill>
                <a:effectLst/>
                <a:ea typeface="Times New Roman" panose="02020603050405020304" pitchFamily="18" charset="0"/>
                <a:cs typeface="Times New Roman" panose="02020603050405020304" pitchFamily="18" charset="0"/>
              </a:rPr>
              <a:t>Web Server 1</a:t>
            </a:r>
            <a:r>
              <a:rPr lang="en-US" dirty="0">
                <a:solidFill>
                  <a:srgbClr val="333333"/>
                </a:solidFill>
                <a:effectLst/>
                <a:ea typeface="Times New Roman" panose="02020603050405020304" pitchFamily="18" charset="0"/>
                <a:cs typeface="Times New Roman" panose="02020603050405020304" pitchFamily="18" charset="0"/>
              </a:rPr>
              <a:t> displays </a:t>
            </a:r>
            <a:r>
              <a:rPr lang="en-US" i="1" dirty="0">
                <a:solidFill>
                  <a:srgbClr val="333333"/>
                </a:solidFill>
                <a:effectLst/>
                <a:ea typeface="Times New Roman" panose="02020603050405020304" pitchFamily="18" charset="0"/>
                <a:cs typeface="Times New Roman" panose="02020603050405020304" pitchFamily="18" charset="0"/>
              </a:rPr>
              <a:t>2/2 checks passed</a:t>
            </a:r>
            <a:r>
              <a:rPr lang="en-US" dirty="0">
                <a:solidFill>
                  <a:srgbClr val="333333"/>
                </a:solidFill>
                <a:effectLst/>
                <a:ea typeface="Times New Roman" panose="02020603050405020304" pitchFamily="18" charset="0"/>
                <a:cs typeface="Times New Roman" panose="02020603050405020304" pitchFamily="18" charset="0"/>
              </a:rPr>
              <a:t>. Click refresh to update.</a:t>
            </a:r>
            <a:endParaRPr lang="en-IN" dirty="0">
              <a:effectLst/>
              <a:ea typeface="Times New Roman" panose="02020603050405020304" pitchFamily="18" charset="0"/>
              <a:cs typeface="Times New Roman" panose="02020603050405020304" pitchFamily="18" charset="0"/>
            </a:endParaRPr>
          </a:p>
          <a:p>
            <a:pPr algn="just"/>
            <a:r>
              <a:rPr lang="en-US" dirty="0">
                <a:solidFill>
                  <a:srgbClr val="333333"/>
                </a:solidFill>
                <a:effectLst/>
                <a:ea typeface="Times New Roman" panose="02020603050405020304" pitchFamily="18" charset="0"/>
                <a:cs typeface="Times New Roman" panose="02020603050405020304" pitchFamily="18" charset="0"/>
              </a:rPr>
              <a:t> Select </a:t>
            </a:r>
            <a:r>
              <a:rPr lang="en-US" b="1" dirty="0">
                <a:solidFill>
                  <a:srgbClr val="333333"/>
                </a:solidFill>
                <a:effectLst/>
                <a:ea typeface="Times New Roman" panose="02020603050405020304" pitchFamily="18" charset="0"/>
                <a:cs typeface="Times New Roman" panose="02020603050405020304" pitchFamily="18" charset="0"/>
              </a:rPr>
              <a:t>Web Server 1</a:t>
            </a:r>
            <a:endParaRPr lang="en-IN" dirty="0">
              <a:effectLst/>
              <a:ea typeface="Times New Roman" panose="02020603050405020304" pitchFamily="18" charset="0"/>
              <a:cs typeface="Times New Roman" panose="02020603050405020304" pitchFamily="18" charset="0"/>
            </a:endParaRPr>
          </a:p>
          <a:p>
            <a:pPr algn="just"/>
            <a:r>
              <a:rPr lang="en-US" dirty="0">
                <a:solidFill>
                  <a:srgbClr val="333333"/>
                </a:solidFill>
                <a:ea typeface="Times New Roman" panose="02020603050405020304" pitchFamily="18" charset="0"/>
                <a:cs typeface="Times New Roman" panose="02020603050405020304" pitchFamily="18" charset="0"/>
              </a:rPr>
              <a:t>4.</a:t>
            </a:r>
            <a:r>
              <a:rPr lang="en-US" dirty="0">
                <a:solidFill>
                  <a:srgbClr val="333333"/>
                </a:solidFill>
                <a:effectLst/>
                <a:ea typeface="Times New Roman" panose="02020603050405020304" pitchFamily="18" charset="0"/>
                <a:cs typeface="Times New Roman" panose="02020603050405020304" pitchFamily="18" charset="0"/>
              </a:rPr>
              <a:t> In the </a:t>
            </a:r>
            <a:r>
              <a:rPr lang="en-US" b="1" dirty="0">
                <a:solidFill>
                  <a:srgbClr val="333333"/>
                </a:solidFill>
                <a:effectLst/>
                <a:ea typeface="Times New Roman" panose="02020603050405020304" pitchFamily="18" charset="0"/>
                <a:cs typeface="Times New Roman" panose="02020603050405020304" pitchFamily="18" charset="0"/>
              </a:rPr>
              <a:t>Actions</a:t>
            </a:r>
            <a:r>
              <a:rPr lang="en-US" dirty="0">
                <a:solidFill>
                  <a:srgbClr val="333333"/>
                </a:solidFill>
                <a:effectLst/>
                <a:ea typeface="Times New Roman" panose="02020603050405020304" pitchFamily="18" charset="0"/>
                <a:cs typeface="Times New Roman" panose="02020603050405020304" pitchFamily="18" charset="0"/>
              </a:rPr>
              <a:t> menu, click </a:t>
            </a:r>
            <a:r>
              <a:rPr lang="en-US" b="1" dirty="0">
                <a:solidFill>
                  <a:srgbClr val="333333"/>
                </a:solidFill>
                <a:effectLst/>
                <a:ea typeface="Times New Roman" panose="02020603050405020304" pitchFamily="18" charset="0"/>
                <a:cs typeface="Times New Roman" panose="02020603050405020304" pitchFamily="18" charset="0"/>
              </a:rPr>
              <a:t>Image and templates</a:t>
            </a:r>
            <a:r>
              <a:rPr lang="en-US" dirty="0">
                <a:solidFill>
                  <a:srgbClr val="333333"/>
                </a:solidFill>
                <a:effectLst/>
                <a:ea typeface="Times New Roman" panose="02020603050405020304" pitchFamily="18" charset="0"/>
                <a:cs typeface="Times New Roman" panose="02020603050405020304" pitchFamily="18" charset="0"/>
              </a:rPr>
              <a:t> &gt; </a:t>
            </a:r>
            <a:r>
              <a:rPr lang="en-US" b="1" dirty="0">
                <a:solidFill>
                  <a:srgbClr val="333333"/>
                </a:solidFill>
                <a:effectLst/>
                <a:ea typeface="Times New Roman" panose="02020603050405020304" pitchFamily="18" charset="0"/>
                <a:cs typeface="Times New Roman" panose="02020603050405020304" pitchFamily="18" charset="0"/>
              </a:rPr>
              <a:t>Create image</a:t>
            </a:r>
            <a:r>
              <a:rPr lang="en-US" dirty="0">
                <a:solidFill>
                  <a:srgbClr val="333333"/>
                </a:solidFill>
                <a:effectLst/>
                <a:ea typeface="Times New Roman" panose="02020603050405020304" pitchFamily="18" charset="0"/>
                <a:cs typeface="Times New Roman" panose="02020603050405020304" pitchFamily="18" charset="0"/>
              </a:rPr>
              <a:t>, then configure:</a:t>
            </a:r>
            <a:endParaRPr lang="en-IN" dirty="0">
              <a:effectLst/>
              <a:ea typeface="Times New Roman" panose="02020603050405020304" pitchFamily="18" charset="0"/>
              <a:cs typeface="Times New Roman" panose="02020603050405020304" pitchFamily="18" charset="0"/>
            </a:endParaRPr>
          </a:p>
          <a:p>
            <a:pPr marL="742950" lvl="1" indent="-285750" algn="just">
              <a:lnSpc>
                <a:spcPct val="107000"/>
              </a:lnSpc>
              <a:spcAft>
                <a:spcPts val="800"/>
              </a:spcAft>
              <a:buSzPts val="1000"/>
              <a:buFont typeface="Courier New" panose="02070309020205020404" pitchFamily="49" charset="0"/>
              <a:buChar char="o"/>
              <a:tabLst>
                <a:tab pos="914400" algn="l"/>
              </a:tabLst>
            </a:pPr>
            <a:r>
              <a:rPr lang="en-US" b="1" dirty="0">
                <a:solidFill>
                  <a:srgbClr val="333333"/>
                </a:solidFill>
                <a:effectLst/>
                <a:ea typeface="Times New Roman" panose="02020603050405020304" pitchFamily="18" charset="0"/>
                <a:cs typeface="Times New Roman" panose="02020603050405020304" pitchFamily="18" charset="0"/>
              </a:rPr>
              <a:t>Image name:</a:t>
            </a:r>
            <a:r>
              <a:rPr lang="en-US" dirty="0">
                <a:solidFill>
                  <a:srgbClr val="333333"/>
                </a:solidFill>
                <a:effectLst/>
                <a:ea typeface="Times New Roman" panose="02020603050405020304" pitchFamily="18" charset="0"/>
                <a:cs typeface="Times New Roman" panose="02020603050405020304" pitchFamily="18" charset="0"/>
              </a:rPr>
              <a:t> </a:t>
            </a:r>
            <a:r>
              <a:rPr lang="en-US" dirty="0" err="1">
                <a:solidFill>
                  <a:srgbClr val="333333"/>
                </a:solidFill>
                <a:effectLst/>
                <a:ea typeface="Times New Roman" panose="02020603050405020304" pitchFamily="18" charset="0"/>
                <a:cs typeface="Times New Roman" panose="02020603050405020304" pitchFamily="18" charset="0"/>
              </a:rPr>
              <a:t>WebServerAMI</a:t>
            </a:r>
            <a:endParaRPr lang="en-IN" dirty="0">
              <a:solidFill>
                <a:srgbClr val="333333"/>
              </a:solidFill>
              <a:effectLst/>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Courier New" panose="02070309020205020404" pitchFamily="49" charset="0"/>
              <a:buChar char="o"/>
              <a:tabLst>
                <a:tab pos="914400" algn="l"/>
              </a:tabLst>
            </a:pPr>
            <a:r>
              <a:rPr lang="en-US" b="1" dirty="0">
                <a:solidFill>
                  <a:srgbClr val="333333"/>
                </a:solidFill>
                <a:effectLst/>
                <a:ea typeface="Times New Roman" panose="02020603050405020304" pitchFamily="18" charset="0"/>
                <a:cs typeface="Times New Roman" panose="02020603050405020304" pitchFamily="18" charset="0"/>
              </a:rPr>
              <a:t>Image description:</a:t>
            </a:r>
            <a:r>
              <a:rPr lang="en-US" dirty="0">
                <a:solidFill>
                  <a:srgbClr val="333333"/>
                </a:solidFill>
                <a:effectLst/>
                <a:ea typeface="Times New Roman" panose="02020603050405020304" pitchFamily="18" charset="0"/>
                <a:cs typeface="Times New Roman" panose="02020603050405020304" pitchFamily="18" charset="0"/>
              </a:rPr>
              <a:t> Lab AMI for Web Server</a:t>
            </a:r>
            <a:endParaRPr lang="en-IN" dirty="0">
              <a:solidFill>
                <a:srgbClr val="333333"/>
              </a:solidFill>
              <a:effectLst/>
              <a:ea typeface="Calibri" panose="020F0502020204030204" pitchFamily="34" charset="0"/>
              <a:cs typeface="Times New Roman" panose="02020603050405020304" pitchFamily="18" charset="0"/>
            </a:endParaRPr>
          </a:p>
        </p:txBody>
      </p:sp>
      <p:pic>
        <p:nvPicPr>
          <p:cNvPr id="4" name="Picture 2">
            <a:extLst>
              <a:ext uri="{FF2B5EF4-FFF2-40B4-BE49-F238E27FC236}">
                <a16:creationId xmlns:a16="http://schemas.microsoft.com/office/drawing/2014/main" id="{B45A863D-55C5-4FF9-0050-2D6969D3FAD1}"/>
              </a:ext>
            </a:extLst>
          </p:cNvPr>
          <p:cNvPicPr>
            <a:picLocks noChangeAspect="1"/>
          </p:cNvPicPr>
          <p:nvPr/>
        </p:nvPicPr>
        <p:blipFill rotWithShape="1">
          <a:blip r:embed="rId2" cstate="print"/>
          <a:srcRect l="1883" t="9066" r="1727" b="12911"/>
          <a:stretch>
            <a:fillRect/>
          </a:stretch>
        </p:blipFill>
        <p:spPr bwMode="auto">
          <a:xfrm>
            <a:off x="4354830" y="4261231"/>
            <a:ext cx="5011420" cy="2317750"/>
          </a:xfrm>
          <a:prstGeom prst="rect">
            <a:avLst/>
          </a:prstGeom>
          <a:ln>
            <a:noFill/>
          </a:ln>
        </p:spPr>
      </p:pic>
    </p:spTree>
    <p:extLst>
      <p:ext uri="{BB962C8B-B14F-4D97-AF65-F5344CB8AC3E}">
        <p14:creationId xmlns:p14="http://schemas.microsoft.com/office/powerpoint/2010/main" val="40747137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37D6FE-8F4E-4BAD-7F09-12DD82E59C7E}"/>
              </a:ext>
            </a:extLst>
          </p:cNvPr>
          <p:cNvSpPr txBox="1"/>
          <p:nvPr/>
        </p:nvSpPr>
        <p:spPr>
          <a:xfrm>
            <a:off x="266700" y="220981"/>
            <a:ext cx="8915400" cy="2907078"/>
          </a:xfrm>
          <a:prstGeom prst="rect">
            <a:avLst/>
          </a:prstGeom>
          <a:noFill/>
        </p:spPr>
        <p:txBody>
          <a:bodyPr wrap="square">
            <a:spAutoFit/>
          </a:bodyPr>
          <a:lstStyle/>
          <a:p>
            <a:pPr algn="just"/>
            <a:r>
              <a:rPr lang="en-US" dirty="0">
                <a:solidFill>
                  <a:srgbClr val="333333"/>
                </a:solidFill>
                <a:ea typeface="Times New Roman" panose="02020603050405020304" pitchFamily="18" charset="0"/>
                <a:cs typeface="Times New Roman" panose="02020603050405020304" pitchFamily="18" charset="0"/>
              </a:rPr>
              <a:t>5.</a:t>
            </a:r>
            <a:r>
              <a:rPr lang="en-US" sz="1800" dirty="0">
                <a:solidFill>
                  <a:srgbClr val="333333"/>
                </a:solidFill>
                <a:effectLst/>
                <a:ea typeface="Times New Roman" panose="02020603050405020304" pitchFamily="18" charset="0"/>
                <a:cs typeface="Times New Roman" panose="02020603050405020304" pitchFamily="18" charset="0"/>
              </a:rPr>
              <a:t> Click </a:t>
            </a:r>
            <a:r>
              <a:rPr lang="en-US" sz="1800" b="1" dirty="0">
                <a:solidFill>
                  <a:srgbClr val="333333"/>
                </a:solidFill>
                <a:effectLst/>
                <a:ea typeface="Times New Roman" panose="02020603050405020304" pitchFamily="18" charset="0"/>
                <a:cs typeface="Times New Roman" panose="02020603050405020304" pitchFamily="18" charset="0"/>
              </a:rPr>
              <a:t>Create Image</a:t>
            </a:r>
            <a:endParaRPr lang="en-IN" sz="1800" dirty="0">
              <a:effectLst/>
              <a:ea typeface="Times New Roman" panose="02020603050405020304" pitchFamily="18" charset="0"/>
              <a:cs typeface="Times New Roman" panose="02020603050405020304" pitchFamily="18" charset="0"/>
            </a:endParaRPr>
          </a:p>
          <a:p>
            <a:pPr algn="just"/>
            <a:endParaRPr lang="en-US" b="1" dirty="0">
              <a:solidFill>
                <a:srgbClr val="333333"/>
              </a:solidFill>
              <a:ea typeface="Times New Roman" panose="02020603050405020304" pitchFamily="18" charset="0"/>
              <a:cs typeface="Times New Roman" panose="02020603050405020304" pitchFamily="18" charset="0"/>
            </a:endParaRPr>
          </a:p>
          <a:p>
            <a:pPr algn="just"/>
            <a:r>
              <a:rPr lang="en-US" sz="2000" b="1" dirty="0">
                <a:solidFill>
                  <a:srgbClr val="333333"/>
                </a:solidFill>
                <a:effectLst/>
                <a:ea typeface="Times New Roman" panose="02020603050405020304" pitchFamily="18" charset="0"/>
                <a:cs typeface="Times New Roman" panose="02020603050405020304" pitchFamily="18" charset="0"/>
              </a:rPr>
              <a:t>Create a Load Balancer</a:t>
            </a:r>
          </a:p>
          <a:p>
            <a:pPr algn="just"/>
            <a:endParaRPr lang="en-IN" sz="2000" b="1" dirty="0">
              <a:effectLst/>
              <a:ea typeface="Times New Roman" panose="02020603050405020304" pitchFamily="18" charset="0"/>
              <a:cs typeface="Times New Roman" panose="02020603050405020304" pitchFamily="18" charset="0"/>
            </a:endParaRPr>
          </a:p>
          <a:p>
            <a:pPr algn="just"/>
            <a:r>
              <a:rPr lang="en-US" sz="1600" dirty="0">
                <a:solidFill>
                  <a:srgbClr val="333333"/>
                </a:solidFill>
                <a:ea typeface="Times New Roman" panose="02020603050405020304" pitchFamily="18" charset="0"/>
                <a:cs typeface="Times New Roman" panose="02020603050405020304" pitchFamily="18" charset="0"/>
              </a:rPr>
              <a:t>1.</a:t>
            </a:r>
            <a:r>
              <a:rPr lang="en-US" sz="1600" dirty="0">
                <a:solidFill>
                  <a:srgbClr val="333333"/>
                </a:solidFill>
                <a:effectLst/>
                <a:ea typeface="Times New Roman" panose="02020603050405020304" pitchFamily="18" charset="0"/>
                <a:cs typeface="Times New Roman" panose="02020603050405020304" pitchFamily="18" charset="0"/>
              </a:rPr>
              <a:t>In the left navigation pane, choose </a:t>
            </a:r>
            <a:r>
              <a:rPr lang="en-US" sz="1600" b="1" dirty="0">
                <a:solidFill>
                  <a:srgbClr val="333333"/>
                </a:solidFill>
                <a:effectLst/>
                <a:ea typeface="Times New Roman" panose="02020603050405020304" pitchFamily="18" charset="0"/>
                <a:cs typeface="Times New Roman" panose="02020603050405020304" pitchFamily="18" charset="0"/>
              </a:rPr>
              <a:t>Target Groups</a:t>
            </a:r>
            <a:r>
              <a:rPr lang="en-US" sz="1600" dirty="0">
                <a:solidFill>
                  <a:srgbClr val="333333"/>
                </a:solidFill>
                <a:effectLst/>
                <a:ea typeface="Times New Roman" panose="02020603050405020304" pitchFamily="18" charset="0"/>
                <a:cs typeface="Times New Roman" panose="02020603050405020304" pitchFamily="18" charset="0"/>
              </a:rPr>
              <a:t>.</a:t>
            </a:r>
            <a:endParaRPr lang="en-IN" sz="1600" dirty="0">
              <a:effectLst/>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n-US" sz="1600" dirty="0">
                <a:solidFill>
                  <a:srgbClr val="333333"/>
                </a:solidFill>
                <a:effectLst/>
                <a:ea typeface="Times New Roman" panose="02020603050405020304" pitchFamily="18" charset="0"/>
                <a:cs typeface="Times New Roman" panose="02020603050405020304" pitchFamily="18" charset="0"/>
              </a:rPr>
              <a:t>Choose </a:t>
            </a:r>
            <a:r>
              <a:rPr lang="en-US" sz="1600" b="1" dirty="0">
                <a:solidFill>
                  <a:srgbClr val="333333"/>
                </a:solidFill>
                <a:effectLst/>
                <a:ea typeface="Times New Roman" panose="02020603050405020304" pitchFamily="18" charset="0"/>
                <a:cs typeface="Times New Roman" panose="02020603050405020304" pitchFamily="18" charset="0"/>
              </a:rPr>
              <a:t>Create Target Group</a:t>
            </a:r>
            <a:endParaRPr lang="en-IN" sz="1600" dirty="0">
              <a:effectLst/>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n-US" sz="1600" dirty="0">
                <a:solidFill>
                  <a:srgbClr val="333333"/>
                </a:solidFill>
                <a:effectLst/>
                <a:ea typeface="Times New Roman" panose="02020603050405020304" pitchFamily="18" charset="0"/>
                <a:cs typeface="Times New Roman" panose="02020603050405020304" pitchFamily="18" charset="0"/>
              </a:rPr>
              <a:t>Choose a target type: </a:t>
            </a:r>
            <a:r>
              <a:rPr lang="en-US" sz="1600" b="1" dirty="0">
                <a:solidFill>
                  <a:srgbClr val="333333"/>
                </a:solidFill>
                <a:effectLst/>
                <a:ea typeface="Times New Roman" panose="02020603050405020304" pitchFamily="18" charset="0"/>
                <a:cs typeface="Times New Roman" panose="02020603050405020304" pitchFamily="18" charset="0"/>
              </a:rPr>
              <a:t>Instances</a:t>
            </a:r>
            <a:endParaRPr lang="en-IN" sz="1600" dirty="0">
              <a:effectLst/>
              <a:ea typeface="Times New Roman" panose="02020603050405020304" pitchFamily="18"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1600" b="1" dirty="0">
                <a:solidFill>
                  <a:srgbClr val="333333"/>
                </a:solidFill>
                <a:effectLst/>
                <a:ea typeface="Times New Roman" panose="02020603050405020304" pitchFamily="18" charset="0"/>
                <a:cs typeface="Times New Roman" panose="02020603050405020304" pitchFamily="18" charset="0"/>
              </a:rPr>
              <a:t>Target group name</a:t>
            </a:r>
            <a:r>
              <a:rPr lang="en-US" sz="1600" dirty="0">
                <a:solidFill>
                  <a:srgbClr val="333333"/>
                </a:solidFill>
                <a:effectLst/>
                <a:ea typeface="Times New Roman" panose="02020603050405020304" pitchFamily="18" charset="0"/>
                <a:cs typeface="Times New Roman" panose="02020603050405020304" pitchFamily="18" charset="0"/>
              </a:rPr>
              <a:t>, enter: </a:t>
            </a:r>
            <a:r>
              <a:rPr lang="en-US" sz="1600" dirty="0" err="1">
                <a:solidFill>
                  <a:srgbClr val="333333"/>
                </a:solidFill>
                <a:effectLst/>
                <a:ea typeface="Times New Roman" panose="02020603050405020304" pitchFamily="18" charset="0"/>
                <a:cs typeface="Times New Roman" panose="02020603050405020304" pitchFamily="18" charset="0"/>
              </a:rPr>
              <a:t>LabGroup</a:t>
            </a:r>
            <a:endParaRPr lang="en-IN" sz="1600" dirty="0">
              <a:effectLst/>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1600" dirty="0">
                <a:solidFill>
                  <a:srgbClr val="333333"/>
                </a:solidFill>
                <a:effectLst/>
                <a:ea typeface="Times New Roman" panose="02020603050405020304" pitchFamily="18" charset="0"/>
                <a:cs typeface="Times New Roman" panose="02020603050405020304" pitchFamily="18" charset="0"/>
              </a:rPr>
              <a:t>Select </a:t>
            </a:r>
            <a:r>
              <a:rPr lang="en-US" sz="1600" b="1" dirty="0">
                <a:solidFill>
                  <a:srgbClr val="333333"/>
                </a:solidFill>
                <a:effectLst/>
                <a:ea typeface="Times New Roman" panose="02020603050405020304" pitchFamily="18" charset="0"/>
                <a:cs typeface="Times New Roman" panose="02020603050405020304" pitchFamily="18" charset="0"/>
              </a:rPr>
              <a:t>Lab VPC</a:t>
            </a:r>
            <a:r>
              <a:rPr lang="en-US" sz="1600" dirty="0">
                <a:solidFill>
                  <a:srgbClr val="333333"/>
                </a:solidFill>
                <a:effectLst/>
                <a:ea typeface="Times New Roman" panose="02020603050405020304" pitchFamily="18" charset="0"/>
                <a:cs typeface="Times New Roman" panose="02020603050405020304" pitchFamily="18" charset="0"/>
              </a:rPr>
              <a:t> from the </a:t>
            </a:r>
            <a:r>
              <a:rPr lang="en-US" sz="1600" b="1" dirty="0">
                <a:solidFill>
                  <a:srgbClr val="333333"/>
                </a:solidFill>
                <a:effectLst/>
                <a:ea typeface="Times New Roman" panose="02020603050405020304" pitchFamily="18" charset="0"/>
                <a:cs typeface="Times New Roman" panose="02020603050405020304" pitchFamily="18" charset="0"/>
              </a:rPr>
              <a:t>VPC</a:t>
            </a:r>
            <a:r>
              <a:rPr lang="en-US" sz="1600" dirty="0">
                <a:solidFill>
                  <a:srgbClr val="333333"/>
                </a:solidFill>
                <a:effectLst/>
                <a:ea typeface="Times New Roman" panose="02020603050405020304" pitchFamily="18" charset="0"/>
                <a:cs typeface="Times New Roman" panose="02020603050405020304" pitchFamily="18" charset="0"/>
              </a:rPr>
              <a:t> drop-down menu.</a:t>
            </a:r>
            <a:endParaRPr lang="en-IN" sz="1600" dirty="0">
              <a:effectLst/>
              <a:ea typeface="Calibri" panose="020F0502020204030204" pitchFamily="34" charset="0"/>
              <a:cs typeface="Times New Roman" panose="02020603050405020304" pitchFamily="18" charset="0"/>
            </a:endParaRPr>
          </a:p>
          <a:p>
            <a:endParaRPr lang="en-IN" dirty="0"/>
          </a:p>
        </p:txBody>
      </p:sp>
      <p:pic>
        <p:nvPicPr>
          <p:cNvPr id="4" name="Picture 2">
            <a:extLst>
              <a:ext uri="{FF2B5EF4-FFF2-40B4-BE49-F238E27FC236}">
                <a16:creationId xmlns:a16="http://schemas.microsoft.com/office/drawing/2014/main" id="{F217E214-A9F0-D70A-504E-C33FC1E90D6B}"/>
              </a:ext>
            </a:extLst>
          </p:cNvPr>
          <p:cNvPicPr>
            <a:picLocks noChangeAspect="1"/>
          </p:cNvPicPr>
          <p:nvPr/>
        </p:nvPicPr>
        <p:blipFill rotWithShape="1">
          <a:blip r:embed="rId2" cstate="print"/>
          <a:srcRect t="9409" b="9386"/>
          <a:stretch>
            <a:fillRect/>
          </a:stretch>
        </p:blipFill>
        <p:spPr bwMode="auto">
          <a:xfrm>
            <a:off x="416326" y="3128059"/>
            <a:ext cx="5142465" cy="2347278"/>
          </a:xfrm>
          <a:prstGeom prst="rect">
            <a:avLst/>
          </a:prstGeom>
          <a:ln>
            <a:noFill/>
          </a:ln>
        </p:spPr>
      </p:pic>
      <p:pic>
        <p:nvPicPr>
          <p:cNvPr id="5" name="Picture 3">
            <a:extLst>
              <a:ext uri="{FF2B5EF4-FFF2-40B4-BE49-F238E27FC236}">
                <a16:creationId xmlns:a16="http://schemas.microsoft.com/office/drawing/2014/main" id="{42186E3C-7509-D6F5-CFE0-0A46B4C1C98A}"/>
              </a:ext>
            </a:extLst>
          </p:cNvPr>
          <p:cNvPicPr>
            <a:picLocks noChangeAspect="1"/>
          </p:cNvPicPr>
          <p:nvPr/>
        </p:nvPicPr>
        <p:blipFill rotWithShape="1">
          <a:blip r:embed="rId3" cstate="print"/>
          <a:srcRect t="9692" r="18216" b="10490"/>
          <a:stretch>
            <a:fillRect/>
          </a:stretch>
        </p:blipFill>
        <p:spPr bwMode="auto">
          <a:xfrm>
            <a:off x="6525895" y="3024237"/>
            <a:ext cx="4467860" cy="2451100"/>
          </a:xfrm>
          <a:prstGeom prst="rect">
            <a:avLst/>
          </a:prstGeom>
          <a:ln>
            <a:noFill/>
          </a:ln>
        </p:spPr>
      </p:pic>
      <p:sp>
        <p:nvSpPr>
          <p:cNvPr id="8" name="TextBox 7">
            <a:extLst>
              <a:ext uri="{FF2B5EF4-FFF2-40B4-BE49-F238E27FC236}">
                <a16:creationId xmlns:a16="http://schemas.microsoft.com/office/drawing/2014/main" id="{25E7760A-137F-E2B6-0E5B-671B4D0E67B2}"/>
              </a:ext>
            </a:extLst>
          </p:cNvPr>
          <p:cNvSpPr txBox="1"/>
          <p:nvPr/>
        </p:nvSpPr>
        <p:spPr>
          <a:xfrm>
            <a:off x="723900" y="5844540"/>
            <a:ext cx="7101840" cy="646331"/>
          </a:xfrm>
          <a:prstGeom prst="rect">
            <a:avLst/>
          </a:prstGeom>
          <a:noFill/>
        </p:spPr>
        <p:txBody>
          <a:bodyPr wrap="square" rtlCol="0">
            <a:spAutoFit/>
          </a:bodyPr>
          <a:lstStyle/>
          <a:p>
            <a:r>
              <a:rPr lang="en-US" dirty="0">
                <a:solidFill>
                  <a:srgbClr val="333333"/>
                </a:solidFill>
                <a:ea typeface="Times New Roman" panose="02020603050405020304" pitchFamily="18" charset="0"/>
                <a:cs typeface="Times New Roman" panose="02020603050405020304" pitchFamily="18" charset="0"/>
              </a:rPr>
              <a:t>2.</a:t>
            </a:r>
            <a:r>
              <a:rPr lang="en-US" sz="1800" dirty="0">
                <a:solidFill>
                  <a:srgbClr val="333333"/>
                </a:solidFill>
                <a:effectLst/>
                <a:ea typeface="Times New Roman" panose="02020603050405020304" pitchFamily="18" charset="0"/>
                <a:cs typeface="Times New Roman" panose="02020603050405020304" pitchFamily="18" charset="0"/>
              </a:rPr>
              <a:t> Choose Next. The </a:t>
            </a:r>
            <a:r>
              <a:rPr lang="en-US" sz="1800" b="1" dirty="0">
                <a:solidFill>
                  <a:srgbClr val="333333"/>
                </a:solidFill>
                <a:effectLst/>
                <a:ea typeface="Times New Roman" panose="02020603050405020304" pitchFamily="18" charset="0"/>
                <a:cs typeface="Times New Roman" panose="02020603050405020304" pitchFamily="18" charset="0"/>
              </a:rPr>
              <a:t>Register targets</a:t>
            </a:r>
            <a:r>
              <a:rPr lang="en-US" sz="1800" dirty="0">
                <a:solidFill>
                  <a:srgbClr val="333333"/>
                </a:solidFill>
                <a:effectLst/>
                <a:ea typeface="Times New Roman" panose="02020603050405020304" pitchFamily="18" charset="0"/>
                <a:cs typeface="Times New Roman" panose="02020603050405020304" pitchFamily="18" charset="0"/>
              </a:rPr>
              <a:t> screen appears.</a:t>
            </a:r>
            <a:endParaRPr lang="en-IN" sz="1600" dirty="0">
              <a:effectLst/>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912365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71403D-96B1-231F-10C5-D989AE03575E}"/>
              </a:ext>
            </a:extLst>
          </p:cNvPr>
          <p:cNvPicPr>
            <a:picLocks noChangeAspect="1"/>
          </p:cNvPicPr>
          <p:nvPr/>
        </p:nvPicPr>
        <p:blipFill rotWithShape="1">
          <a:blip r:embed="rId2" cstate="print"/>
          <a:srcRect l="2978" t="9407" r="2244" b="10775"/>
          <a:stretch>
            <a:fillRect/>
          </a:stretch>
        </p:blipFill>
        <p:spPr bwMode="auto">
          <a:xfrm>
            <a:off x="3560708" y="367784"/>
            <a:ext cx="5222571" cy="2472690"/>
          </a:xfrm>
          <a:prstGeom prst="rect">
            <a:avLst/>
          </a:prstGeom>
          <a:ln>
            <a:noFill/>
          </a:ln>
        </p:spPr>
      </p:pic>
      <p:sp>
        <p:nvSpPr>
          <p:cNvPr id="4" name="TextBox 3">
            <a:extLst>
              <a:ext uri="{FF2B5EF4-FFF2-40B4-BE49-F238E27FC236}">
                <a16:creationId xmlns:a16="http://schemas.microsoft.com/office/drawing/2014/main" id="{28FEF40A-F3EB-FA83-3052-54F0BF0D7E89}"/>
              </a:ext>
            </a:extLst>
          </p:cNvPr>
          <p:cNvSpPr txBox="1"/>
          <p:nvPr/>
        </p:nvSpPr>
        <p:spPr>
          <a:xfrm>
            <a:off x="1691640" y="2840474"/>
            <a:ext cx="6096000" cy="369332"/>
          </a:xfrm>
          <a:prstGeom prst="rect">
            <a:avLst/>
          </a:prstGeom>
          <a:noFill/>
        </p:spPr>
        <p:txBody>
          <a:bodyPr wrap="square">
            <a:spAutoFit/>
          </a:bodyPr>
          <a:lstStyle/>
          <a:p>
            <a:pPr algn="just"/>
            <a:r>
              <a:rPr lang="en-US" dirty="0">
                <a:solidFill>
                  <a:srgbClr val="333333"/>
                </a:solidFill>
                <a:ea typeface="Times New Roman" panose="02020603050405020304" pitchFamily="18" charset="0"/>
              </a:rPr>
              <a:t>3.</a:t>
            </a:r>
            <a:r>
              <a:rPr lang="en-US" sz="1800" dirty="0">
                <a:solidFill>
                  <a:srgbClr val="333333"/>
                </a:solidFill>
                <a:effectLst/>
                <a:ea typeface="Times New Roman" panose="02020603050405020304" pitchFamily="18" charset="0"/>
              </a:rPr>
              <a:t> Review the settings and choose </a:t>
            </a:r>
            <a:r>
              <a:rPr lang="en-US" sz="1800" b="1" dirty="0">
                <a:solidFill>
                  <a:srgbClr val="333333"/>
                </a:solidFill>
                <a:effectLst/>
                <a:ea typeface="Times New Roman" panose="02020603050405020304" pitchFamily="18" charset="0"/>
              </a:rPr>
              <a:t>create target group.</a:t>
            </a:r>
            <a:endParaRPr lang="en-IN" sz="1800" dirty="0">
              <a:effectLst/>
              <a:ea typeface="Times New Roman" panose="02020603050405020304" pitchFamily="18" charset="0"/>
            </a:endParaRPr>
          </a:p>
        </p:txBody>
      </p:sp>
      <p:pic>
        <p:nvPicPr>
          <p:cNvPr id="5" name="Picture 4">
            <a:extLst>
              <a:ext uri="{FF2B5EF4-FFF2-40B4-BE49-F238E27FC236}">
                <a16:creationId xmlns:a16="http://schemas.microsoft.com/office/drawing/2014/main" id="{BEA682CB-09D8-C42A-0CDE-2525DD67EADC}"/>
              </a:ext>
            </a:extLst>
          </p:cNvPr>
          <p:cNvPicPr>
            <a:picLocks noChangeAspect="1"/>
          </p:cNvPicPr>
          <p:nvPr/>
        </p:nvPicPr>
        <p:blipFill rotWithShape="1">
          <a:blip r:embed="rId3"/>
          <a:srcRect t="10262" b="13056"/>
          <a:stretch>
            <a:fillRect/>
          </a:stretch>
        </p:blipFill>
        <p:spPr bwMode="auto">
          <a:xfrm>
            <a:off x="2693035" y="3429000"/>
            <a:ext cx="6166816" cy="2658428"/>
          </a:xfrm>
          <a:prstGeom prst="rect">
            <a:avLst/>
          </a:prstGeom>
          <a:ln>
            <a:noFill/>
          </a:ln>
        </p:spPr>
      </p:pic>
    </p:spTree>
    <p:extLst>
      <p:ext uri="{BB962C8B-B14F-4D97-AF65-F5344CB8AC3E}">
        <p14:creationId xmlns:p14="http://schemas.microsoft.com/office/powerpoint/2010/main" val="1528960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9D47DC-1E9A-36D4-9DC8-43FF929733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7659" y="1666083"/>
            <a:ext cx="7765286" cy="4076776"/>
          </a:xfrm>
        </p:spPr>
      </p:pic>
      <p:sp>
        <p:nvSpPr>
          <p:cNvPr id="7" name="TextBox 6">
            <a:extLst>
              <a:ext uri="{FF2B5EF4-FFF2-40B4-BE49-F238E27FC236}">
                <a16:creationId xmlns:a16="http://schemas.microsoft.com/office/drawing/2014/main" id="{1DB7C735-8A65-51D7-A654-AC5BD20C5338}"/>
              </a:ext>
            </a:extLst>
          </p:cNvPr>
          <p:cNvSpPr txBox="1"/>
          <p:nvPr/>
        </p:nvSpPr>
        <p:spPr>
          <a:xfrm>
            <a:off x="507775" y="479871"/>
            <a:ext cx="6097348" cy="923330"/>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333333"/>
                </a:solidFill>
                <a:effectLst/>
                <a:latin typeface="Open Sans" panose="020B0606030504020204" pitchFamily="34" charset="0"/>
              </a:rPr>
              <a:t>Wait for your instance to display the following:</a:t>
            </a:r>
          </a:p>
          <a:p>
            <a:pPr marL="742950" lvl="1" indent="-285750" algn="l">
              <a:buFont typeface="Arial" panose="020B0604020202020204" pitchFamily="34" charset="0"/>
              <a:buChar char="•"/>
            </a:pPr>
            <a:r>
              <a:rPr lang="en-US" b="1" i="0" dirty="0">
                <a:solidFill>
                  <a:srgbClr val="333333"/>
                </a:solidFill>
                <a:effectLst/>
                <a:latin typeface="Open Sans" panose="020B0606030504020204" pitchFamily="34" charset="0"/>
              </a:rPr>
              <a:t>Instance State:</a:t>
            </a:r>
            <a:r>
              <a:rPr lang="en-US" b="0" i="0" dirty="0">
                <a:solidFill>
                  <a:srgbClr val="333333"/>
                </a:solidFill>
                <a:effectLst/>
                <a:latin typeface="Open Sans" panose="020B0606030504020204" pitchFamily="34" charset="0"/>
              </a:rPr>
              <a:t> </a:t>
            </a:r>
            <a:r>
              <a:rPr lang="en-US" b="0" i="1" dirty="0">
                <a:solidFill>
                  <a:srgbClr val="333333"/>
                </a:solidFill>
                <a:effectLst/>
                <a:latin typeface="Open Sans" panose="020B0606030504020204" pitchFamily="34" charset="0"/>
              </a:rPr>
              <a:t>Running</a:t>
            </a:r>
            <a:endParaRPr lang="en-US" b="0" i="0" dirty="0">
              <a:solidFill>
                <a:srgbClr val="333333"/>
              </a:solidFill>
              <a:effectLst/>
              <a:latin typeface="Open Sans" panose="020B0606030504020204" pitchFamily="34" charset="0"/>
            </a:endParaRPr>
          </a:p>
          <a:p>
            <a:pPr marL="742950" lvl="1" indent="-285750" algn="l">
              <a:buFont typeface="Arial" panose="020B0604020202020204" pitchFamily="34" charset="0"/>
              <a:buChar char="•"/>
            </a:pPr>
            <a:r>
              <a:rPr lang="en-US" b="1" i="0" dirty="0">
                <a:solidFill>
                  <a:srgbClr val="333333"/>
                </a:solidFill>
                <a:effectLst/>
                <a:latin typeface="Open Sans" panose="020B0606030504020204" pitchFamily="34" charset="0"/>
              </a:rPr>
              <a:t>Status Checks:</a:t>
            </a:r>
            <a:r>
              <a:rPr lang="en-US" b="0" i="0" dirty="0">
                <a:solidFill>
                  <a:srgbClr val="333333"/>
                </a:solidFill>
                <a:effectLst/>
                <a:latin typeface="Open Sans" panose="020B0606030504020204" pitchFamily="34" charset="0"/>
              </a:rPr>
              <a:t> </a:t>
            </a:r>
            <a:r>
              <a:rPr lang="en-US" b="0" i="1" dirty="0">
                <a:solidFill>
                  <a:srgbClr val="333333"/>
                </a:solidFill>
                <a:effectLst/>
                <a:latin typeface="Open Sans" panose="020B0606030504020204" pitchFamily="34" charset="0"/>
              </a:rPr>
              <a:t>2/2 checks passed</a:t>
            </a:r>
            <a:endParaRPr lang="en-US" b="0" i="0" dirty="0">
              <a:solidFill>
                <a:srgbClr val="333333"/>
              </a:solidFill>
              <a:effectLst/>
              <a:latin typeface="Open Sans" panose="020B0606030504020204" pitchFamily="34" charset="0"/>
            </a:endParaRPr>
          </a:p>
        </p:txBody>
      </p:sp>
      <p:sp>
        <p:nvSpPr>
          <p:cNvPr id="9" name="TextBox 8">
            <a:extLst>
              <a:ext uri="{FF2B5EF4-FFF2-40B4-BE49-F238E27FC236}">
                <a16:creationId xmlns:a16="http://schemas.microsoft.com/office/drawing/2014/main" id="{B01C31EC-61E9-815B-993F-AFCD1AF1641F}"/>
              </a:ext>
            </a:extLst>
          </p:cNvPr>
          <p:cNvSpPr txBox="1"/>
          <p:nvPr/>
        </p:nvSpPr>
        <p:spPr>
          <a:xfrm>
            <a:off x="2166642" y="6005741"/>
            <a:ext cx="10108975" cy="461665"/>
          </a:xfrm>
          <a:prstGeom prst="rect">
            <a:avLst/>
          </a:prstGeom>
          <a:noFill/>
        </p:spPr>
        <p:txBody>
          <a:bodyPr wrap="square">
            <a:spAutoFit/>
          </a:bodyPr>
          <a:lstStyle/>
          <a:p>
            <a:pPr algn="l"/>
            <a:r>
              <a:rPr lang="en-US" sz="2400" b="0" i="0" dirty="0">
                <a:solidFill>
                  <a:srgbClr val="333333"/>
                </a:solidFill>
                <a:effectLst/>
              </a:rPr>
              <a:t>successfully launched the first Amazon EC2 instance</a:t>
            </a:r>
            <a:r>
              <a:rPr lang="en-US" b="0" i="0" dirty="0">
                <a:solidFill>
                  <a:srgbClr val="333333"/>
                </a:solidFill>
                <a:effectLst/>
                <a:latin typeface="Open Sans" panose="020B0606030504020204" pitchFamily="34" charset="0"/>
              </a:rPr>
              <a:t>.</a:t>
            </a:r>
          </a:p>
        </p:txBody>
      </p:sp>
    </p:spTree>
    <p:extLst>
      <p:ext uri="{BB962C8B-B14F-4D97-AF65-F5344CB8AC3E}">
        <p14:creationId xmlns:p14="http://schemas.microsoft.com/office/powerpoint/2010/main" val="14488961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2F232B-EC70-8AAB-8BF5-68469814C523}"/>
              </a:ext>
            </a:extLst>
          </p:cNvPr>
          <p:cNvSpPr txBox="1"/>
          <p:nvPr/>
        </p:nvSpPr>
        <p:spPr>
          <a:xfrm>
            <a:off x="335280" y="472440"/>
            <a:ext cx="8808720" cy="1754326"/>
          </a:xfrm>
          <a:prstGeom prst="rect">
            <a:avLst/>
          </a:prstGeom>
          <a:noFill/>
        </p:spPr>
        <p:txBody>
          <a:bodyPr wrap="square">
            <a:spAutoFit/>
          </a:bodyPr>
          <a:lstStyle/>
          <a:p>
            <a:pPr algn="just"/>
            <a:r>
              <a:rPr lang="en-US" dirty="0">
                <a:solidFill>
                  <a:srgbClr val="333333"/>
                </a:solidFill>
                <a:ea typeface="Times New Roman" panose="02020603050405020304" pitchFamily="18" charset="0"/>
              </a:rPr>
              <a:t>4.</a:t>
            </a:r>
            <a:r>
              <a:rPr lang="en-US" sz="1800" dirty="0">
                <a:solidFill>
                  <a:srgbClr val="333333"/>
                </a:solidFill>
                <a:effectLst/>
                <a:ea typeface="Times New Roman" panose="02020603050405020304" pitchFamily="18" charset="0"/>
              </a:rPr>
              <a:t> In the left navigation pane, click </a:t>
            </a:r>
            <a:r>
              <a:rPr lang="en-US" sz="1800" b="1" dirty="0">
                <a:solidFill>
                  <a:srgbClr val="333333"/>
                </a:solidFill>
                <a:effectLst/>
                <a:ea typeface="Times New Roman" panose="02020603050405020304" pitchFamily="18" charset="0"/>
              </a:rPr>
              <a:t>Load Balancers</a:t>
            </a:r>
            <a:r>
              <a:rPr lang="en-US" sz="1800" dirty="0">
                <a:solidFill>
                  <a:srgbClr val="333333"/>
                </a:solidFill>
                <a:effectLst/>
                <a:ea typeface="Times New Roman" panose="02020603050405020304" pitchFamily="18" charset="0"/>
              </a:rPr>
              <a:t>.</a:t>
            </a:r>
            <a:endParaRPr lang="en-IN" sz="1800" dirty="0">
              <a:effectLst/>
              <a:ea typeface="Times New Roman" panose="02020603050405020304" pitchFamily="18" charset="0"/>
            </a:endParaRPr>
          </a:p>
          <a:p>
            <a:pPr algn="just"/>
            <a:r>
              <a:rPr lang="en-US" dirty="0">
                <a:solidFill>
                  <a:srgbClr val="333333"/>
                </a:solidFill>
                <a:ea typeface="Times New Roman" panose="02020603050405020304" pitchFamily="18" charset="0"/>
              </a:rPr>
              <a:t>5.</a:t>
            </a:r>
            <a:r>
              <a:rPr lang="en-US" sz="1800" dirty="0">
                <a:solidFill>
                  <a:srgbClr val="333333"/>
                </a:solidFill>
                <a:effectLst/>
                <a:ea typeface="Times New Roman" panose="02020603050405020304" pitchFamily="18" charset="0"/>
              </a:rPr>
              <a:t> At the top of the screen, choose create Load Balancer.</a:t>
            </a:r>
            <a:endParaRPr lang="en-IN" sz="1800" dirty="0">
              <a:effectLst/>
              <a:ea typeface="Times New Roman" panose="02020603050405020304" pitchFamily="18" charset="0"/>
            </a:endParaRPr>
          </a:p>
          <a:p>
            <a:pPr algn="just"/>
            <a:r>
              <a:rPr lang="en-US" dirty="0">
                <a:solidFill>
                  <a:srgbClr val="333333"/>
                </a:solidFill>
                <a:ea typeface="Times New Roman" panose="02020603050405020304" pitchFamily="18" charset="0"/>
              </a:rPr>
              <a:t>6.</a:t>
            </a:r>
            <a:r>
              <a:rPr lang="en-US" sz="1800" dirty="0">
                <a:solidFill>
                  <a:srgbClr val="333333"/>
                </a:solidFill>
                <a:effectLst/>
                <a:ea typeface="Times New Roman" panose="02020603050405020304" pitchFamily="18" charset="0"/>
              </a:rPr>
              <a:t> Under </a:t>
            </a:r>
            <a:r>
              <a:rPr lang="en-US" sz="1800" b="1" dirty="0">
                <a:solidFill>
                  <a:srgbClr val="333333"/>
                </a:solidFill>
                <a:effectLst/>
                <a:ea typeface="Times New Roman" panose="02020603050405020304" pitchFamily="18" charset="0"/>
              </a:rPr>
              <a:t>Application Load Balancer</a:t>
            </a:r>
            <a:r>
              <a:rPr lang="en-US" sz="1800" dirty="0">
                <a:solidFill>
                  <a:srgbClr val="333333"/>
                </a:solidFill>
                <a:effectLst/>
                <a:ea typeface="Times New Roman" panose="02020603050405020304" pitchFamily="18" charset="0"/>
              </a:rPr>
              <a:t>, choose Create</a:t>
            </a:r>
            <a:endParaRPr lang="en-IN" sz="1800" dirty="0">
              <a:effectLst/>
              <a:ea typeface="Times New Roman" panose="02020603050405020304" pitchFamily="18" charset="0"/>
            </a:endParaRPr>
          </a:p>
          <a:p>
            <a:pPr algn="just"/>
            <a:r>
              <a:rPr lang="en-US" dirty="0">
                <a:solidFill>
                  <a:srgbClr val="333333"/>
                </a:solidFill>
                <a:ea typeface="Times New Roman" panose="02020603050405020304" pitchFamily="18" charset="0"/>
              </a:rPr>
              <a:t>7.</a:t>
            </a:r>
            <a:r>
              <a:rPr lang="en-US" sz="1800" dirty="0">
                <a:solidFill>
                  <a:srgbClr val="333333"/>
                </a:solidFill>
                <a:effectLst/>
                <a:ea typeface="Times New Roman" panose="02020603050405020304" pitchFamily="18" charset="0"/>
              </a:rPr>
              <a:t> Under </a:t>
            </a:r>
            <a:r>
              <a:rPr lang="en-US" sz="1800" b="1" dirty="0">
                <a:solidFill>
                  <a:srgbClr val="333333"/>
                </a:solidFill>
                <a:effectLst/>
                <a:ea typeface="Times New Roman" panose="02020603050405020304" pitchFamily="18" charset="0"/>
              </a:rPr>
              <a:t>Load balancer name</a:t>
            </a:r>
            <a:r>
              <a:rPr lang="en-US" sz="1800" dirty="0">
                <a:solidFill>
                  <a:srgbClr val="333333"/>
                </a:solidFill>
                <a:effectLst/>
                <a:ea typeface="Times New Roman" panose="02020603050405020304" pitchFamily="18" charset="0"/>
              </a:rPr>
              <a:t>, enter: </a:t>
            </a:r>
            <a:r>
              <a:rPr lang="en-US" sz="1800" dirty="0" err="1">
                <a:solidFill>
                  <a:srgbClr val="333333"/>
                </a:solidFill>
                <a:effectLst/>
                <a:ea typeface="Times New Roman" panose="02020603050405020304" pitchFamily="18" charset="0"/>
              </a:rPr>
              <a:t>LabELB</a:t>
            </a:r>
            <a:endParaRPr lang="en-IN" sz="1800" dirty="0">
              <a:effectLst/>
              <a:ea typeface="Times New Roman" panose="02020603050405020304" pitchFamily="18" charset="0"/>
            </a:endParaRPr>
          </a:p>
          <a:p>
            <a:pPr algn="just"/>
            <a:r>
              <a:rPr lang="en-US" dirty="0">
                <a:solidFill>
                  <a:srgbClr val="333333"/>
                </a:solidFill>
                <a:ea typeface="Times New Roman" panose="02020603050405020304" pitchFamily="18" charset="0"/>
              </a:rPr>
              <a:t>8.</a:t>
            </a:r>
            <a:r>
              <a:rPr lang="en-US" sz="1800" dirty="0">
                <a:solidFill>
                  <a:srgbClr val="333333"/>
                </a:solidFill>
                <a:effectLst/>
                <a:ea typeface="Times New Roman" panose="02020603050405020304" pitchFamily="18" charset="0"/>
              </a:rPr>
              <a:t> Scroll down to the </a:t>
            </a:r>
            <a:r>
              <a:rPr lang="en-US" sz="1800" b="1" dirty="0">
                <a:solidFill>
                  <a:srgbClr val="333333"/>
                </a:solidFill>
                <a:effectLst/>
                <a:ea typeface="Times New Roman" panose="02020603050405020304" pitchFamily="18" charset="0"/>
              </a:rPr>
              <a:t>Network mapping</a:t>
            </a:r>
            <a:r>
              <a:rPr lang="en-US" sz="1800" dirty="0">
                <a:solidFill>
                  <a:srgbClr val="333333"/>
                </a:solidFill>
                <a:effectLst/>
                <a:ea typeface="Times New Roman" panose="02020603050405020304" pitchFamily="18" charset="0"/>
              </a:rPr>
              <a:t> section, then:</a:t>
            </a:r>
            <a:endParaRPr lang="en-IN" sz="1800" dirty="0">
              <a:effectLst/>
              <a:ea typeface="Times New Roman" panose="02020603050405020304" pitchFamily="18" charset="0"/>
            </a:endParaRPr>
          </a:p>
          <a:p>
            <a:pPr marL="342900" lvl="0" indent="-342900" algn="just">
              <a:buFont typeface="Wingdings" panose="05000000000000000000" pitchFamily="2" charset="2"/>
              <a:buChar char=""/>
            </a:pPr>
            <a:r>
              <a:rPr lang="en-US" sz="1800" dirty="0">
                <a:solidFill>
                  <a:srgbClr val="333333"/>
                </a:solidFill>
                <a:effectLst/>
                <a:ea typeface="Times New Roman" panose="02020603050405020304" pitchFamily="18" charset="0"/>
              </a:rPr>
              <a:t>For </a:t>
            </a:r>
            <a:r>
              <a:rPr lang="en-US" sz="1800" b="1" dirty="0">
                <a:solidFill>
                  <a:srgbClr val="333333"/>
                </a:solidFill>
                <a:effectLst/>
                <a:ea typeface="Times New Roman" panose="02020603050405020304" pitchFamily="18" charset="0"/>
              </a:rPr>
              <a:t>VPC</a:t>
            </a:r>
            <a:r>
              <a:rPr lang="en-US" sz="1800" dirty="0">
                <a:solidFill>
                  <a:srgbClr val="333333"/>
                </a:solidFill>
                <a:effectLst/>
                <a:ea typeface="Times New Roman" panose="02020603050405020304" pitchFamily="18" charset="0"/>
              </a:rPr>
              <a:t>, select: </a:t>
            </a:r>
            <a:r>
              <a:rPr lang="en-US" sz="1800" b="1" dirty="0">
                <a:solidFill>
                  <a:srgbClr val="333333"/>
                </a:solidFill>
                <a:effectLst/>
                <a:ea typeface="Times New Roman" panose="02020603050405020304" pitchFamily="18" charset="0"/>
              </a:rPr>
              <a:t>Lab VPC</a:t>
            </a:r>
            <a:endParaRPr lang="en-IN" sz="1800" dirty="0">
              <a:effectLst/>
              <a:ea typeface="Times New Roman" panose="02020603050405020304" pitchFamily="18" charset="0"/>
            </a:endParaRPr>
          </a:p>
        </p:txBody>
      </p:sp>
      <p:pic>
        <p:nvPicPr>
          <p:cNvPr id="4" name="Picture 3">
            <a:extLst>
              <a:ext uri="{FF2B5EF4-FFF2-40B4-BE49-F238E27FC236}">
                <a16:creationId xmlns:a16="http://schemas.microsoft.com/office/drawing/2014/main" id="{3CA3E69E-A5CB-8105-4CE4-2FD02BE71F17}"/>
              </a:ext>
            </a:extLst>
          </p:cNvPr>
          <p:cNvPicPr>
            <a:picLocks noChangeAspect="1"/>
          </p:cNvPicPr>
          <p:nvPr/>
        </p:nvPicPr>
        <p:blipFill rotWithShape="1">
          <a:blip r:embed="rId2" cstate="print"/>
          <a:srcRect t="14508" b="9635"/>
          <a:stretch/>
        </p:blipFill>
        <p:spPr bwMode="auto">
          <a:xfrm>
            <a:off x="2561373" y="2411427"/>
            <a:ext cx="6547483" cy="2791752"/>
          </a:xfrm>
          <a:prstGeom prst="rect">
            <a:avLst/>
          </a:prstGeom>
          <a:ln>
            <a:noFill/>
          </a:ln>
        </p:spPr>
      </p:pic>
      <p:sp>
        <p:nvSpPr>
          <p:cNvPr id="6" name="TextBox 5">
            <a:extLst>
              <a:ext uri="{FF2B5EF4-FFF2-40B4-BE49-F238E27FC236}">
                <a16:creationId xmlns:a16="http://schemas.microsoft.com/office/drawing/2014/main" id="{A279BA95-806B-7458-94C6-3B9D29B3540E}"/>
              </a:ext>
            </a:extLst>
          </p:cNvPr>
          <p:cNvSpPr txBox="1"/>
          <p:nvPr/>
        </p:nvSpPr>
        <p:spPr>
          <a:xfrm>
            <a:off x="129540" y="5433061"/>
            <a:ext cx="10759440" cy="646331"/>
          </a:xfrm>
          <a:prstGeom prst="rect">
            <a:avLst/>
          </a:prstGeom>
          <a:noFill/>
        </p:spPr>
        <p:txBody>
          <a:bodyPr wrap="square">
            <a:spAutoFit/>
          </a:bodyPr>
          <a:lstStyle/>
          <a:p>
            <a:pPr marL="228600" algn="just"/>
            <a:r>
              <a:rPr lang="en-US" dirty="0">
                <a:solidFill>
                  <a:srgbClr val="333333"/>
                </a:solidFill>
                <a:ea typeface="Times New Roman" panose="02020603050405020304" pitchFamily="18" charset="0"/>
              </a:rPr>
              <a:t>9.</a:t>
            </a:r>
            <a:r>
              <a:rPr lang="en-US" sz="1800" dirty="0">
                <a:solidFill>
                  <a:srgbClr val="333333"/>
                </a:solidFill>
                <a:effectLst/>
                <a:ea typeface="Times New Roman" panose="02020603050405020304" pitchFamily="18" charset="0"/>
              </a:rPr>
              <a:t> Choose the </a:t>
            </a:r>
            <a:r>
              <a:rPr lang="en-US" sz="1800" b="1" dirty="0">
                <a:solidFill>
                  <a:srgbClr val="333333"/>
                </a:solidFill>
                <a:effectLst/>
                <a:ea typeface="Times New Roman" panose="02020603050405020304" pitchFamily="18" charset="0"/>
              </a:rPr>
              <a:t>first</a:t>
            </a:r>
            <a:r>
              <a:rPr lang="en-US" sz="1800" dirty="0">
                <a:solidFill>
                  <a:srgbClr val="333333"/>
                </a:solidFill>
                <a:effectLst/>
                <a:ea typeface="Times New Roman" panose="02020603050405020304" pitchFamily="18" charset="0"/>
              </a:rPr>
              <a:t> displayed Availability Zone, then select </a:t>
            </a:r>
            <a:r>
              <a:rPr lang="en-US" sz="1800" b="1" dirty="0">
                <a:solidFill>
                  <a:srgbClr val="333333"/>
                </a:solidFill>
                <a:effectLst/>
                <a:ea typeface="Times New Roman" panose="02020603050405020304" pitchFamily="18" charset="0"/>
              </a:rPr>
              <a:t>Public Subnet 1, </a:t>
            </a:r>
            <a:r>
              <a:rPr lang="en-US" sz="1800" b="0" dirty="0">
                <a:solidFill>
                  <a:srgbClr val="333333"/>
                </a:solidFill>
                <a:effectLst/>
                <a:ea typeface="Times New Roman" panose="02020603050405020304" pitchFamily="18" charset="0"/>
              </a:rPr>
              <a:t>for </a:t>
            </a:r>
            <a:r>
              <a:rPr lang="en-US" sz="1800" b="1" dirty="0">
                <a:solidFill>
                  <a:srgbClr val="333333"/>
                </a:solidFill>
                <a:effectLst/>
                <a:ea typeface="Times New Roman" panose="02020603050405020304" pitchFamily="18" charset="0"/>
              </a:rPr>
              <a:t>Second</a:t>
            </a:r>
            <a:r>
              <a:rPr lang="en-US" sz="1800" b="0" dirty="0">
                <a:solidFill>
                  <a:srgbClr val="333333"/>
                </a:solidFill>
                <a:effectLst/>
                <a:ea typeface="Times New Roman" panose="02020603050405020304" pitchFamily="18" charset="0"/>
              </a:rPr>
              <a:t> Availability Zone  select</a:t>
            </a:r>
            <a:r>
              <a:rPr lang="en-US" sz="1800" b="1" dirty="0">
                <a:solidFill>
                  <a:srgbClr val="333333"/>
                </a:solidFill>
                <a:effectLst/>
                <a:ea typeface="Times New Roman" panose="02020603050405020304" pitchFamily="18" charset="0"/>
              </a:rPr>
              <a:t> Public Subnet 2.</a:t>
            </a:r>
            <a:endParaRPr lang="en-IN" sz="1800" dirty="0">
              <a:effectLst/>
              <a:ea typeface="Times New Roman" panose="02020603050405020304" pitchFamily="18" charset="0"/>
            </a:endParaRPr>
          </a:p>
        </p:txBody>
      </p:sp>
    </p:spTree>
    <p:extLst>
      <p:ext uri="{BB962C8B-B14F-4D97-AF65-F5344CB8AC3E}">
        <p14:creationId xmlns:p14="http://schemas.microsoft.com/office/powerpoint/2010/main" val="33984109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06C96A-E5F9-54B6-FC29-33B2893B538B}"/>
              </a:ext>
            </a:extLst>
          </p:cNvPr>
          <p:cNvPicPr>
            <a:picLocks noChangeAspect="1"/>
          </p:cNvPicPr>
          <p:nvPr/>
        </p:nvPicPr>
        <p:blipFill rotWithShape="1">
          <a:blip r:embed="rId2" cstate="print"/>
          <a:srcRect l="-794" t="8555" r="3798" b="10773"/>
          <a:stretch>
            <a:fillRect/>
          </a:stretch>
        </p:blipFill>
        <p:spPr bwMode="auto">
          <a:xfrm>
            <a:off x="2495550" y="357822"/>
            <a:ext cx="5270500" cy="2464435"/>
          </a:xfrm>
          <a:prstGeom prst="rect">
            <a:avLst/>
          </a:prstGeom>
          <a:ln>
            <a:noFill/>
          </a:ln>
        </p:spPr>
      </p:pic>
      <p:sp>
        <p:nvSpPr>
          <p:cNvPr id="4" name="TextBox 3">
            <a:extLst>
              <a:ext uri="{FF2B5EF4-FFF2-40B4-BE49-F238E27FC236}">
                <a16:creationId xmlns:a16="http://schemas.microsoft.com/office/drawing/2014/main" id="{A2FE038F-4294-3598-72BA-CDF49856C711}"/>
              </a:ext>
            </a:extLst>
          </p:cNvPr>
          <p:cNvSpPr txBox="1"/>
          <p:nvPr/>
        </p:nvSpPr>
        <p:spPr>
          <a:xfrm>
            <a:off x="746760" y="3147060"/>
            <a:ext cx="10340340" cy="646331"/>
          </a:xfrm>
          <a:prstGeom prst="rect">
            <a:avLst/>
          </a:prstGeom>
          <a:noFill/>
        </p:spPr>
        <p:txBody>
          <a:bodyPr wrap="square">
            <a:spAutoFit/>
          </a:bodyPr>
          <a:lstStyle/>
          <a:p>
            <a:pPr marL="228600" algn="just"/>
            <a:r>
              <a:rPr lang="en-US" dirty="0">
                <a:solidFill>
                  <a:srgbClr val="333333"/>
                </a:solidFill>
                <a:ea typeface="Times New Roman" panose="02020603050405020304" pitchFamily="18" charset="0"/>
              </a:rPr>
              <a:t>10.</a:t>
            </a:r>
            <a:r>
              <a:rPr lang="en-US" sz="1800" b="0" dirty="0">
                <a:solidFill>
                  <a:srgbClr val="333333"/>
                </a:solidFill>
                <a:effectLst/>
                <a:ea typeface="Times New Roman" panose="02020603050405020304" pitchFamily="18" charset="0"/>
              </a:rPr>
              <a:t> </a:t>
            </a:r>
            <a:r>
              <a:rPr lang="en-US" sz="1800" dirty="0">
                <a:solidFill>
                  <a:srgbClr val="333333"/>
                </a:solidFill>
                <a:effectLst/>
                <a:ea typeface="Times New Roman" panose="02020603050405020304" pitchFamily="18" charset="0"/>
              </a:rPr>
              <a:t>In the </a:t>
            </a:r>
            <a:r>
              <a:rPr lang="en-US" sz="1800" b="1" dirty="0">
                <a:solidFill>
                  <a:srgbClr val="333333"/>
                </a:solidFill>
                <a:effectLst/>
                <a:ea typeface="Times New Roman" panose="02020603050405020304" pitchFamily="18" charset="0"/>
              </a:rPr>
              <a:t>Security groups</a:t>
            </a:r>
            <a:r>
              <a:rPr lang="en-US" sz="1800" dirty="0">
                <a:solidFill>
                  <a:srgbClr val="333333"/>
                </a:solidFill>
                <a:effectLst/>
                <a:ea typeface="Times New Roman" panose="02020603050405020304" pitchFamily="18" charset="0"/>
              </a:rPr>
              <a:t> section: Select </a:t>
            </a:r>
            <a:r>
              <a:rPr lang="en-US" sz="1800" b="1" dirty="0">
                <a:solidFill>
                  <a:srgbClr val="333333"/>
                </a:solidFill>
                <a:effectLst/>
                <a:ea typeface="Times New Roman" panose="02020603050405020304" pitchFamily="18" charset="0"/>
              </a:rPr>
              <a:t>Web Security Group</a:t>
            </a:r>
            <a:endParaRPr lang="en-IN" sz="1800" dirty="0">
              <a:effectLst/>
              <a:ea typeface="Times New Roman" panose="02020603050405020304" pitchFamily="18" charset="0"/>
            </a:endParaRPr>
          </a:p>
          <a:p>
            <a:pPr algn="just"/>
            <a:r>
              <a:rPr lang="en-US" sz="1800" b="0" dirty="0">
                <a:solidFill>
                  <a:srgbClr val="333333"/>
                </a:solidFill>
                <a:effectLst/>
                <a:ea typeface="Times New Roman" panose="02020603050405020304" pitchFamily="18" charset="0"/>
              </a:rPr>
              <a:t>    11. </a:t>
            </a:r>
            <a:r>
              <a:rPr lang="en-US" sz="1800" dirty="0">
                <a:solidFill>
                  <a:srgbClr val="333333"/>
                </a:solidFill>
                <a:effectLst/>
                <a:ea typeface="Times New Roman" panose="02020603050405020304" pitchFamily="18" charset="0"/>
              </a:rPr>
              <a:t>For the Listener HTTP:80 row, set the Default action to forward to </a:t>
            </a:r>
            <a:r>
              <a:rPr lang="en-US" sz="1800" b="1" dirty="0" err="1">
                <a:solidFill>
                  <a:srgbClr val="333333"/>
                </a:solidFill>
                <a:effectLst/>
                <a:ea typeface="Times New Roman" panose="02020603050405020304" pitchFamily="18" charset="0"/>
              </a:rPr>
              <a:t>LabGroup</a:t>
            </a:r>
            <a:r>
              <a:rPr lang="en-US" sz="1800" dirty="0">
                <a:solidFill>
                  <a:srgbClr val="333333"/>
                </a:solidFill>
                <a:effectLst/>
                <a:ea typeface="Times New Roman" panose="02020603050405020304" pitchFamily="18" charset="0"/>
              </a:rPr>
              <a:t>.</a:t>
            </a:r>
            <a:endParaRPr lang="en-IN" sz="1800" dirty="0">
              <a:effectLst/>
              <a:ea typeface="Times New Roman" panose="02020603050405020304" pitchFamily="18" charset="0"/>
            </a:endParaRPr>
          </a:p>
        </p:txBody>
      </p:sp>
      <p:pic>
        <p:nvPicPr>
          <p:cNvPr id="5" name="Picture 4">
            <a:extLst>
              <a:ext uri="{FF2B5EF4-FFF2-40B4-BE49-F238E27FC236}">
                <a16:creationId xmlns:a16="http://schemas.microsoft.com/office/drawing/2014/main" id="{8240D47E-7B88-6C63-9E7F-D3D6348C4A35}"/>
              </a:ext>
            </a:extLst>
          </p:cNvPr>
          <p:cNvPicPr>
            <a:picLocks noChangeAspect="1"/>
          </p:cNvPicPr>
          <p:nvPr/>
        </p:nvPicPr>
        <p:blipFill rotWithShape="1">
          <a:blip r:embed="rId3" cstate="print"/>
          <a:srcRect t="8837" b="9635"/>
          <a:stretch>
            <a:fillRect/>
          </a:stretch>
        </p:blipFill>
        <p:spPr bwMode="auto">
          <a:xfrm>
            <a:off x="2495550" y="4059238"/>
            <a:ext cx="5326380" cy="2440940"/>
          </a:xfrm>
          <a:prstGeom prst="rect">
            <a:avLst/>
          </a:prstGeom>
          <a:ln>
            <a:noFill/>
          </a:ln>
        </p:spPr>
      </p:pic>
    </p:spTree>
    <p:extLst>
      <p:ext uri="{BB962C8B-B14F-4D97-AF65-F5344CB8AC3E}">
        <p14:creationId xmlns:p14="http://schemas.microsoft.com/office/powerpoint/2010/main" val="24330745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0852C1-29A1-5CAC-AEBC-298CF34D8361}"/>
              </a:ext>
            </a:extLst>
          </p:cNvPr>
          <p:cNvSpPr txBox="1"/>
          <p:nvPr/>
        </p:nvSpPr>
        <p:spPr>
          <a:xfrm>
            <a:off x="327660" y="419100"/>
            <a:ext cx="8816340" cy="2318712"/>
          </a:xfrm>
          <a:prstGeom prst="rect">
            <a:avLst/>
          </a:prstGeom>
          <a:noFill/>
        </p:spPr>
        <p:txBody>
          <a:bodyPr wrap="square">
            <a:spAutoFit/>
          </a:bodyPr>
          <a:lstStyle/>
          <a:p>
            <a:pPr marL="228600" algn="just"/>
            <a:r>
              <a:rPr lang="en-US" dirty="0">
                <a:solidFill>
                  <a:srgbClr val="333333"/>
                </a:solidFill>
                <a:ea typeface="Times New Roman" panose="02020603050405020304" pitchFamily="18" charset="0"/>
              </a:rPr>
              <a:t>12.</a:t>
            </a:r>
            <a:r>
              <a:rPr lang="en-US" sz="1800" dirty="0">
                <a:solidFill>
                  <a:srgbClr val="333333"/>
                </a:solidFill>
                <a:effectLst/>
                <a:ea typeface="Times New Roman" panose="02020603050405020304" pitchFamily="18" charset="0"/>
              </a:rPr>
              <a:t> In the </a:t>
            </a:r>
            <a:r>
              <a:rPr lang="en-US" sz="1800" b="1" dirty="0">
                <a:solidFill>
                  <a:srgbClr val="333333"/>
                </a:solidFill>
                <a:effectLst/>
                <a:ea typeface="Times New Roman" panose="02020603050405020304" pitchFamily="18" charset="0"/>
              </a:rPr>
              <a:t>Additional settings - </a:t>
            </a:r>
            <a:r>
              <a:rPr lang="en-US" sz="1800" b="1" i="1" dirty="0">
                <a:solidFill>
                  <a:srgbClr val="333333"/>
                </a:solidFill>
                <a:effectLst/>
                <a:ea typeface="Times New Roman" panose="02020603050405020304" pitchFamily="18" charset="0"/>
              </a:rPr>
              <a:t>optional</a:t>
            </a:r>
            <a:r>
              <a:rPr lang="en-US" sz="1800" dirty="0">
                <a:solidFill>
                  <a:srgbClr val="333333"/>
                </a:solidFill>
                <a:effectLst/>
                <a:ea typeface="Times New Roman" panose="02020603050405020304" pitchFamily="18" charset="0"/>
              </a:rPr>
              <a:t> pane, select </a:t>
            </a:r>
            <a:r>
              <a:rPr lang="en-US" sz="1800" b="1" dirty="0">
                <a:solidFill>
                  <a:srgbClr val="333333"/>
                </a:solidFill>
                <a:effectLst/>
                <a:ea typeface="Times New Roman" panose="02020603050405020304" pitchFamily="18" charset="0"/>
              </a:rPr>
              <a:t>Enable group metrics collection within CloudWatch</a:t>
            </a:r>
            <a:endParaRPr lang="en-IN" sz="1800" dirty="0">
              <a:effectLst/>
              <a:ea typeface="Times New Roman" panose="02020603050405020304" pitchFamily="18" charset="0"/>
            </a:endParaRPr>
          </a:p>
          <a:p>
            <a:pPr algn="just">
              <a:lnSpc>
                <a:spcPct val="107000"/>
              </a:lnSpc>
              <a:spcAft>
                <a:spcPts val="800"/>
              </a:spcAft>
            </a:pPr>
            <a:r>
              <a:rPr lang="en-US" sz="1800" dirty="0">
                <a:solidFill>
                  <a:srgbClr val="333333"/>
                </a:solidFill>
                <a:effectLst/>
                <a:ea typeface="Times New Roman" panose="02020603050405020304" pitchFamily="18" charset="0"/>
                <a:cs typeface="Times New Roman" panose="02020603050405020304" pitchFamily="18" charset="0"/>
              </a:rPr>
              <a:t>      </a:t>
            </a:r>
            <a:r>
              <a:rPr lang="en-US" dirty="0">
                <a:solidFill>
                  <a:srgbClr val="333333"/>
                </a:solidFill>
                <a:ea typeface="Times New Roman" panose="02020603050405020304" pitchFamily="18" charset="0"/>
                <a:cs typeface="Times New Roman" panose="02020603050405020304" pitchFamily="18" charset="0"/>
              </a:rPr>
              <a:t>13.</a:t>
            </a:r>
            <a:r>
              <a:rPr lang="en-US" sz="1800" dirty="0">
                <a:solidFill>
                  <a:srgbClr val="333333"/>
                </a:solidFill>
                <a:effectLst/>
                <a:ea typeface="Times New Roman" panose="02020603050405020304" pitchFamily="18" charset="0"/>
                <a:cs typeface="Times New Roman" panose="02020603050405020304" pitchFamily="18" charset="0"/>
              </a:rPr>
              <a:t>Choose Next. </a:t>
            </a:r>
            <a:endParaRPr lang="en-IN" sz="1800" dirty="0">
              <a:effectLst/>
              <a:ea typeface="Calibri" panose="020F0502020204030204" pitchFamily="34" charset="0"/>
              <a:cs typeface="Times New Roman" panose="02020603050405020304" pitchFamily="18" charset="0"/>
            </a:endParaRPr>
          </a:p>
          <a:p>
            <a:pPr marL="228600" algn="just">
              <a:lnSpc>
                <a:spcPct val="107000"/>
              </a:lnSpc>
              <a:spcAft>
                <a:spcPts val="800"/>
              </a:spcAft>
            </a:pPr>
            <a:r>
              <a:rPr lang="en-US" dirty="0">
                <a:solidFill>
                  <a:srgbClr val="333333"/>
                </a:solidFill>
                <a:ea typeface="Times New Roman" panose="02020603050405020304" pitchFamily="18" charset="0"/>
                <a:cs typeface="Times New Roman" panose="02020603050405020304" pitchFamily="18" charset="0"/>
              </a:rPr>
              <a:t>14.</a:t>
            </a:r>
            <a:r>
              <a:rPr lang="en-US" sz="1800" dirty="0">
                <a:solidFill>
                  <a:srgbClr val="333333"/>
                </a:solidFill>
                <a:effectLst/>
                <a:ea typeface="Times New Roman" panose="02020603050405020304" pitchFamily="18" charset="0"/>
                <a:cs typeface="Times New Roman" panose="02020603050405020304" pitchFamily="18" charset="0"/>
              </a:rPr>
              <a:t>Under </a:t>
            </a:r>
            <a:r>
              <a:rPr lang="en-US" sz="1800" b="1" dirty="0">
                <a:solidFill>
                  <a:srgbClr val="333333"/>
                </a:solidFill>
                <a:effectLst/>
                <a:ea typeface="Times New Roman" panose="02020603050405020304" pitchFamily="18" charset="0"/>
                <a:cs typeface="Times New Roman" panose="02020603050405020304" pitchFamily="18" charset="0"/>
              </a:rPr>
              <a:t>Group size</a:t>
            </a:r>
            <a:r>
              <a:rPr lang="en-US" sz="1800" dirty="0">
                <a:solidFill>
                  <a:srgbClr val="333333"/>
                </a:solidFill>
                <a:effectLst/>
                <a:ea typeface="Times New Roman" panose="02020603050405020304" pitchFamily="18" charset="0"/>
                <a:cs typeface="Times New Roman" panose="02020603050405020304" pitchFamily="18" charset="0"/>
              </a:rPr>
              <a:t>, configure: </a:t>
            </a:r>
            <a:endParaRPr lang="en-IN" sz="1800" dirty="0">
              <a:effectLst/>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1800" b="1" dirty="0">
                <a:solidFill>
                  <a:srgbClr val="333333"/>
                </a:solidFill>
                <a:effectLst/>
                <a:ea typeface="Times New Roman" panose="02020603050405020304" pitchFamily="18" charset="0"/>
                <a:cs typeface="Times New Roman" panose="02020603050405020304" pitchFamily="18" charset="0"/>
              </a:rPr>
              <a:t>Desired capacity:</a:t>
            </a:r>
            <a:r>
              <a:rPr lang="en-US" sz="1800" dirty="0">
                <a:solidFill>
                  <a:srgbClr val="333333"/>
                </a:solidFill>
                <a:effectLst/>
                <a:ea typeface="Times New Roman" panose="02020603050405020304" pitchFamily="18" charset="0"/>
                <a:cs typeface="Times New Roman" panose="02020603050405020304" pitchFamily="18" charset="0"/>
              </a:rPr>
              <a:t> 2</a:t>
            </a:r>
            <a:endParaRPr lang="en-IN" sz="1800" dirty="0">
              <a:effectLst/>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1800" b="1" dirty="0">
                <a:solidFill>
                  <a:srgbClr val="333333"/>
                </a:solidFill>
                <a:effectLst/>
                <a:ea typeface="Times New Roman" panose="02020603050405020304" pitchFamily="18" charset="0"/>
                <a:cs typeface="Times New Roman" panose="02020603050405020304" pitchFamily="18" charset="0"/>
              </a:rPr>
              <a:t>Minimum capacity:</a:t>
            </a:r>
            <a:r>
              <a:rPr lang="en-US" sz="1800" dirty="0">
                <a:solidFill>
                  <a:srgbClr val="333333"/>
                </a:solidFill>
                <a:effectLst/>
                <a:ea typeface="Times New Roman" panose="02020603050405020304" pitchFamily="18" charset="0"/>
                <a:cs typeface="Times New Roman" panose="02020603050405020304" pitchFamily="18" charset="0"/>
              </a:rPr>
              <a:t> 2</a:t>
            </a:r>
            <a:endParaRPr lang="en-IN" sz="1800" dirty="0">
              <a:effectLst/>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1800" b="1" dirty="0">
                <a:solidFill>
                  <a:srgbClr val="333333"/>
                </a:solidFill>
                <a:effectLst/>
                <a:ea typeface="Times New Roman" panose="02020603050405020304" pitchFamily="18" charset="0"/>
                <a:cs typeface="Times New Roman" panose="02020603050405020304" pitchFamily="18" charset="0"/>
              </a:rPr>
              <a:t>Maximum capacity:</a:t>
            </a: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6</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860E0DFC-C6F9-9322-3EE6-132CA366C212}"/>
              </a:ext>
            </a:extLst>
          </p:cNvPr>
          <p:cNvPicPr>
            <a:picLocks noChangeAspect="1"/>
          </p:cNvPicPr>
          <p:nvPr/>
        </p:nvPicPr>
        <p:blipFill rotWithShape="1">
          <a:blip r:embed="rId2" cstate="print"/>
          <a:srcRect t="9037" b="9889"/>
          <a:stretch>
            <a:fillRect/>
          </a:stretch>
        </p:blipFill>
        <p:spPr bwMode="auto">
          <a:xfrm>
            <a:off x="4394879" y="960466"/>
            <a:ext cx="6886658" cy="3138747"/>
          </a:xfrm>
          <a:prstGeom prst="rect">
            <a:avLst/>
          </a:prstGeom>
          <a:ln>
            <a:noFill/>
          </a:ln>
        </p:spPr>
      </p:pic>
      <p:sp>
        <p:nvSpPr>
          <p:cNvPr id="6" name="TextBox 5">
            <a:extLst>
              <a:ext uri="{FF2B5EF4-FFF2-40B4-BE49-F238E27FC236}">
                <a16:creationId xmlns:a16="http://schemas.microsoft.com/office/drawing/2014/main" id="{4FE6110B-7D0A-F495-3CC4-94FD8949B0CA}"/>
              </a:ext>
            </a:extLst>
          </p:cNvPr>
          <p:cNvSpPr txBox="1"/>
          <p:nvPr/>
        </p:nvSpPr>
        <p:spPr>
          <a:xfrm>
            <a:off x="701040" y="4328160"/>
            <a:ext cx="8442960" cy="1802994"/>
          </a:xfrm>
          <a:prstGeom prst="rect">
            <a:avLst/>
          </a:prstGeom>
          <a:noFill/>
        </p:spPr>
        <p:txBody>
          <a:bodyPr wrap="square">
            <a:spAutoFit/>
          </a:bodyPr>
          <a:lstStyle/>
          <a:p>
            <a:pPr algn="just">
              <a:lnSpc>
                <a:spcPct val="107000"/>
              </a:lnSpc>
              <a:spcAft>
                <a:spcPts val="800"/>
              </a:spcAft>
            </a:pPr>
            <a:r>
              <a:rPr lang="en-US" dirty="0">
                <a:solidFill>
                  <a:srgbClr val="333333"/>
                </a:solidFill>
                <a:ea typeface="Times New Roman" panose="02020603050405020304" pitchFamily="18" charset="0"/>
                <a:cs typeface="Times New Roman" panose="02020603050405020304" pitchFamily="18" charset="0"/>
              </a:rPr>
              <a:t>15.</a:t>
            </a:r>
            <a:r>
              <a:rPr lang="en-US" sz="1800" dirty="0">
                <a:solidFill>
                  <a:srgbClr val="333333"/>
                </a:solidFill>
                <a:effectLst/>
                <a:ea typeface="Times New Roman" panose="02020603050405020304" pitchFamily="18" charset="0"/>
                <a:cs typeface="Times New Roman" panose="02020603050405020304" pitchFamily="18" charset="0"/>
              </a:rPr>
              <a:t> Under </a:t>
            </a:r>
            <a:r>
              <a:rPr lang="en-US" sz="1800" b="1" dirty="0">
                <a:solidFill>
                  <a:srgbClr val="333333"/>
                </a:solidFill>
                <a:effectLst/>
                <a:ea typeface="Times New Roman" panose="02020603050405020304" pitchFamily="18" charset="0"/>
                <a:cs typeface="Times New Roman" panose="02020603050405020304" pitchFamily="18" charset="0"/>
              </a:rPr>
              <a:t>Scaling policies</a:t>
            </a:r>
            <a:r>
              <a:rPr lang="en-US" sz="1800" dirty="0">
                <a:solidFill>
                  <a:srgbClr val="333333"/>
                </a:solidFill>
                <a:effectLst/>
                <a:ea typeface="Times New Roman" panose="02020603050405020304" pitchFamily="18" charset="0"/>
                <a:cs typeface="Times New Roman" panose="02020603050405020304" pitchFamily="18" charset="0"/>
              </a:rPr>
              <a:t>, choose </a:t>
            </a:r>
            <a:r>
              <a:rPr lang="en-US" sz="1800" i="1" dirty="0">
                <a:solidFill>
                  <a:srgbClr val="333333"/>
                </a:solidFill>
                <a:effectLst/>
                <a:ea typeface="Times New Roman" panose="02020603050405020304" pitchFamily="18" charset="0"/>
                <a:cs typeface="Times New Roman" panose="02020603050405020304" pitchFamily="18" charset="0"/>
              </a:rPr>
              <a:t>Target tracking scaling policy</a:t>
            </a:r>
            <a:r>
              <a:rPr lang="en-US" sz="1800" dirty="0">
                <a:solidFill>
                  <a:srgbClr val="333333"/>
                </a:solidFill>
                <a:effectLst/>
                <a:ea typeface="Times New Roman" panose="02020603050405020304" pitchFamily="18" charset="0"/>
                <a:cs typeface="Times New Roman" panose="02020603050405020304" pitchFamily="18" charset="0"/>
              </a:rPr>
              <a:t> and configure:</a:t>
            </a:r>
            <a:endParaRPr lang="en-IN" sz="1800" dirty="0">
              <a:effectLst/>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1800" b="1" dirty="0">
                <a:solidFill>
                  <a:srgbClr val="333333"/>
                </a:solidFill>
                <a:effectLst/>
                <a:ea typeface="Times New Roman" panose="02020603050405020304" pitchFamily="18" charset="0"/>
                <a:cs typeface="Times New Roman" panose="02020603050405020304" pitchFamily="18" charset="0"/>
              </a:rPr>
              <a:t>Lab policy name:</a:t>
            </a:r>
            <a:r>
              <a:rPr lang="en-US" sz="1800" dirty="0">
                <a:solidFill>
                  <a:srgbClr val="333333"/>
                </a:solidFill>
                <a:effectLst/>
                <a:ea typeface="Times New Roman" panose="02020603050405020304" pitchFamily="18" charset="0"/>
                <a:cs typeface="Times New Roman" panose="02020603050405020304" pitchFamily="18" charset="0"/>
              </a:rPr>
              <a:t> </a:t>
            </a:r>
            <a:r>
              <a:rPr lang="en-US" sz="1800" dirty="0" err="1">
                <a:solidFill>
                  <a:srgbClr val="333333"/>
                </a:solidFill>
                <a:effectLst/>
                <a:ea typeface="Times New Roman" panose="02020603050405020304" pitchFamily="18" charset="0"/>
                <a:cs typeface="Times New Roman" panose="02020603050405020304" pitchFamily="18" charset="0"/>
              </a:rPr>
              <a:t>LabScalingPolicy</a:t>
            </a:r>
            <a:endParaRPr lang="en-US" sz="1800" dirty="0">
              <a:solidFill>
                <a:srgbClr val="333333"/>
              </a:solidFill>
              <a:effectLst/>
              <a:ea typeface="Times New Roman" panose="02020603050405020304" pitchFamily="18"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1600" b="1" dirty="0">
                <a:solidFill>
                  <a:srgbClr val="333333"/>
                </a:solidFill>
                <a:effectLst/>
                <a:ea typeface="Times New Roman" panose="02020603050405020304" pitchFamily="18" charset="0"/>
                <a:cs typeface="Times New Roman" panose="02020603050405020304" pitchFamily="18" charset="0"/>
              </a:rPr>
              <a:t>Metric type:</a:t>
            </a:r>
            <a:r>
              <a:rPr lang="en-US" sz="1600" dirty="0">
                <a:solidFill>
                  <a:srgbClr val="333333"/>
                </a:solidFill>
                <a:effectLst/>
                <a:ea typeface="Times New Roman" panose="02020603050405020304" pitchFamily="18" charset="0"/>
                <a:cs typeface="Times New Roman" panose="02020603050405020304" pitchFamily="18" charset="0"/>
              </a:rPr>
              <a:t> </a:t>
            </a:r>
            <a:r>
              <a:rPr lang="en-US" sz="1600" i="1" dirty="0">
                <a:solidFill>
                  <a:srgbClr val="333333"/>
                </a:solidFill>
                <a:effectLst/>
                <a:ea typeface="Times New Roman" panose="02020603050405020304" pitchFamily="18" charset="0"/>
                <a:cs typeface="Times New Roman" panose="02020603050405020304" pitchFamily="18" charset="0"/>
              </a:rPr>
              <a:t>Average CPU Utilization</a:t>
            </a:r>
            <a:endParaRPr lang="en-IN" sz="1600" dirty="0">
              <a:effectLst/>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1600" b="1" dirty="0">
                <a:solidFill>
                  <a:srgbClr val="333333"/>
                </a:solidFill>
                <a:effectLst/>
                <a:ea typeface="Times New Roman" panose="02020603050405020304" pitchFamily="18" charset="0"/>
                <a:cs typeface="Times New Roman" panose="02020603050405020304" pitchFamily="18" charset="0"/>
              </a:rPr>
              <a:t>Target value:</a:t>
            </a:r>
            <a:r>
              <a:rPr lang="en-US" sz="1600" dirty="0">
                <a:solidFill>
                  <a:srgbClr val="333333"/>
                </a:solidFill>
                <a:effectLst/>
                <a:ea typeface="Times New Roman" panose="02020603050405020304" pitchFamily="18" charset="0"/>
                <a:cs typeface="Times New Roman" panose="02020603050405020304" pitchFamily="18" charset="0"/>
              </a:rPr>
              <a:t> 60</a:t>
            </a:r>
            <a:endParaRPr lang="en-IN" sz="1600" dirty="0">
              <a:effectLst/>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6983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728A96-C884-C43B-F24A-20877594DB88}"/>
              </a:ext>
            </a:extLst>
          </p:cNvPr>
          <p:cNvPicPr>
            <a:picLocks noChangeAspect="1"/>
          </p:cNvPicPr>
          <p:nvPr/>
        </p:nvPicPr>
        <p:blipFill rotWithShape="1">
          <a:blip r:embed="rId2"/>
          <a:srcRect t="9294" b="10141"/>
          <a:stretch>
            <a:fillRect/>
          </a:stretch>
        </p:blipFill>
        <p:spPr bwMode="auto">
          <a:xfrm>
            <a:off x="1296035" y="295275"/>
            <a:ext cx="5942330" cy="2691130"/>
          </a:xfrm>
          <a:prstGeom prst="rect">
            <a:avLst/>
          </a:prstGeom>
          <a:ln>
            <a:noFill/>
          </a:ln>
        </p:spPr>
      </p:pic>
      <p:sp>
        <p:nvSpPr>
          <p:cNvPr id="4" name="TextBox 3">
            <a:extLst>
              <a:ext uri="{FF2B5EF4-FFF2-40B4-BE49-F238E27FC236}">
                <a16:creationId xmlns:a16="http://schemas.microsoft.com/office/drawing/2014/main" id="{D01FC960-AE80-DD9D-9879-6FAE9E8B7209}"/>
              </a:ext>
            </a:extLst>
          </p:cNvPr>
          <p:cNvSpPr txBox="1"/>
          <p:nvPr/>
        </p:nvSpPr>
        <p:spPr>
          <a:xfrm>
            <a:off x="1082040" y="3200400"/>
            <a:ext cx="8061960" cy="646331"/>
          </a:xfrm>
          <a:prstGeom prst="rect">
            <a:avLst/>
          </a:prstGeom>
          <a:noFill/>
        </p:spPr>
        <p:txBody>
          <a:bodyPr wrap="square">
            <a:spAutoFit/>
          </a:bodyPr>
          <a:lstStyle/>
          <a:p>
            <a:pPr algn="just"/>
            <a:r>
              <a:rPr lang="en-US" sz="1800" dirty="0">
                <a:solidFill>
                  <a:srgbClr val="333333"/>
                </a:solidFill>
                <a:effectLst/>
                <a:ea typeface="Times New Roman" panose="02020603050405020304" pitchFamily="18" charset="0"/>
              </a:rPr>
              <a:t>16. Choose Next</a:t>
            </a:r>
            <a:endParaRPr lang="en-IN" sz="1800" dirty="0">
              <a:effectLst/>
              <a:ea typeface="Times New Roman" panose="02020603050405020304" pitchFamily="18" charset="0"/>
            </a:endParaRPr>
          </a:p>
          <a:p>
            <a:pPr algn="just"/>
            <a:r>
              <a:rPr lang="en-US" dirty="0">
                <a:solidFill>
                  <a:srgbClr val="333333"/>
                </a:solidFill>
                <a:ea typeface="Times New Roman" panose="02020603050405020304" pitchFamily="18" charset="0"/>
              </a:rPr>
              <a:t>17.</a:t>
            </a:r>
            <a:r>
              <a:rPr lang="en-US" sz="1800" dirty="0">
                <a:solidFill>
                  <a:srgbClr val="333333"/>
                </a:solidFill>
                <a:effectLst/>
                <a:ea typeface="Times New Roman" panose="02020603050405020304" pitchFamily="18" charset="0"/>
              </a:rPr>
              <a:t>Choose Next</a:t>
            </a:r>
            <a:endParaRPr lang="en-IN" sz="1800" dirty="0">
              <a:effectLst/>
              <a:ea typeface="Times New Roman" panose="02020603050405020304" pitchFamily="18" charset="0"/>
            </a:endParaRPr>
          </a:p>
        </p:txBody>
      </p:sp>
      <p:pic>
        <p:nvPicPr>
          <p:cNvPr id="5" name="Picture 8">
            <a:extLst>
              <a:ext uri="{FF2B5EF4-FFF2-40B4-BE49-F238E27FC236}">
                <a16:creationId xmlns:a16="http://schemas.microsoft.com/office/drawing/2014/main" id="{D66D009F-D957-F9D8-48FF-3956CB4E72AB}"/>
              </a:ext>
            </a:extLst>
          </p:cNvPr>
          <p:cNvPicPr>
            <a:picLocks noChangeAspect="1"/>
          </p:cNvPicPr>
          <p:nvPr/>
        </p:nvPicPr>
        <p:blipFill rotWithShape="1">
          <a:blip r:embed="rId3"/>
          <a:srcRect t="10069" b="48364"/>
          <a:stretch>
            <a:fillRect/>
          </a:stretch>
        </p:blipFill>
        <p:spPr bwMode="auto">
          <a:xfrm>
            <a:off x="1633219" y="3986321"/>
            <a:ext cx="5942965" cy="1388745"/>
          </a:xfrm>
          <a:prstGeom prst="rect">
            <a:avLst/>
          </a:prstGeom>
          <a:ln>
            <a:noFill/>
          </a:ln>
        </p:spPr>
      </p:pic>
      <p:sp>
        <p:nvSpPr>
          <p:cNvPr id="7" name="TextBox 6">
            <a:extLst>
              <a:ext uri="{FF2B5EF4-FFF2-40B4-BE49-F238E27FC236}">
                <a16:creationId xmlns:a16="http://schemas.microsoft.com/office/drawing/2014/main" id="{D0665768-EE66-E217-A4CF-17E52607826F}"/>
              </a:ext>
            </a:extLst>
          </p:cNvPr>
          <p:cNvSpPr txBox="1"/>
          <p:nvPr/>
        </p:nvSpPr>
        <p:spPr>
          <a:xfrm>
            <a:off x="1082040" y="5514656"/>
            <a:ext cx="3688080" cy="923330"/>
          </a:xfrm>
          <a:prstGeom prst="rect">
            <a:avLst/>
          </a:prstGeom>
          <a:noFill/>
        </p:spPr>
        <p:txBody>
          <a:bodyPr wrap="square">
            <a:spAutoFit/>
          </a:bodyPr>
          <a:lstStyle/>
          <a:p>
            <a:pPr algn="just"/>
            <a:r>
              <a:rPr lang="en-US" dirty="0">
                <a:solidFill>
                  <a:srgbClr val="333333"/>
                </a:solidFill>
                <a:ea typeface="Times New Roman" panose="02020603050405020304" pitchFamily="18" charset="0"/>
              </a:rPr>
              <a:t>18.</a:t>
            </a:r>
            <a:r>
              <a:rPr lang="en-US" sz="1800" dirty="0">
                <a:solidFill>
                  <a:srgbClr val="333333"/>
                </a:solidFill>
                <a:effectLst/>
                <a:ea typeface="Times New Roman" panose="02020603050405020304" pitchFamily="18" charset="0"/>
              </a:rPr>
              <a:t> Choose Tag</a:t>
            </a:r>
            <a:endParaRPr lang="en-IN" sz="1800" dirty="0">
              <a:effectLst/>
              <a:ea typeface="Times New Roman" panose="02020603050405020304" pitchFamily="18" charset="0"/>
            </a:endParaRPr>
          </a:p>
          <a:p>
            <a:pPr marL="342900" lvl="0" indent="-342900" algn="just">
              <a:buFont typeface="Wingdings" panose="05000000000000000000" pitchFamily="2" charset="2"/>
              <a:buChar char=""/>
            </a:pPr>
            <a:r>
              <a:rPr lang="en-US" sz="1800" b="1" dirty="0">
                <a:solidFill>
                  <a:srgbClr val="333333"/>
                </a:solidFill>
                <a:effectLst/>
                <a:ea typeface="Times New Roman" panose="02020603050405020304" pitchFamily="18" charset="0"/>
              </a:rPr>
              <a:t>Key:</a:t>
            </a:r>
            <a:r>
              <a:rPr lang="en-US" sz="1800" dirty="0">
                <a:solidFill>
                  <a:srgbClr val="333333"/>
                </a:solidFill>
                <a:effectLst/>
                <a:ea typeface="Times New Roman" panose="02020603050405020304" pitchFamily="18" charset="0"/>
              </a:rPr>
              <a:t> Name</a:t>
            </a:r>
            <a:endParaRPr lang="en-IN" sz="1800" dirty="0">
              <a:effectLst/>
              <a:ea typeface="Times New Roman" panose="02020603050405020304" pitchFamily="18" charset="0"/>
            </a:endParaRPr>
          </a:p>
          <a:p>
            <a:pPr marL="342900" lvl="0" indent="-342900" algn="just">
              <a:buFont typeface="Wingdings" panose="05000000000000000000" pitchFamily="2" charset="2"/>
              <a:buChar char=""/>
            </a:pPr>
            <a:r>
              <a:rPr lang="en-US" sz="1800" b="1" dirty="0">
                <a:solidFill>
                  <a:srgbClr val="333333"/>
                </a:solidFill>
                <a:effectLst/>
                <a:ea typeface="Times New Roman" panose="02020603050405020304" pitchFamily="18" charset="0"/>
              </a:rPr>
              <a:t>Value:</a:t>
            </a:r>
            <a:r>
              <a:rPr lang="en-US" sz="1800" dirty="0">
                <a:solidFill>
                  <a:srgbClr val="333333"/>
                </a:solidFill>
                <a:effectLst/>
                <a:ea typeface="Times New Roman" panose="02020603050405020304" pitchFamily="18" charset="0"/>
              </a:rPr>
              <a:t> Lab Instance</a:t>
            </a:r>
            <a:endParaRPr lang="en-IN" sz="1800" dirty="0">
              <a:effectLst/>
              <a:ea typeface="Times New Roman" panose="02020603050405020304" pitchFamily="18" charset="0"/>
            </a:endParaRPr>
          </a:p>
        </p:txBody>
      </p:sp>
    </p:spTree>
    <p:extLst>
      <p:ext uri="{BB962C8B-B14F-4D97-AF65-F5344CB8AC3E}">
        <p14:creationId xmlns:p14="http://schemas.microsoft.com/office/powerpoint/2010/main" val="32532484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BC9D2C-169D-0D58-CC9B-BB0AE67A4C37}"/>
              </a:ext>
            </a:extLst>
          </p:cNvPr>
          <p:cNvPicPr>
            <a:picLocks noChangeAspect="1"/>
          </p:cNvPicPr>
          <p:nvPr/>
        </p:nvPicPr>
        <p:blipFill rotWithShape="1">
          <a:blip r:embed="rId2" cstate="print"/>
          <a:srcRect t="13426" b="10672"/>
          <a:stretch>
            <a:fillRect/>
          </a:stretch>
        </p:blipFill>
        <p:spPr bwMode="auto">
          <a:xfrm>
            <a:off x="2841444" y="252067"/>
            <a:ext cx="5501443" cy="2347405"/>
          </a:xfrm>
          <a:prstGeom prst="rect">
            <a:avLst/>
          </a:prstGeom>
          <a:ln>
            <a:noFill/>
          </a:ln>
        </p:spPr>
      </p:pic>
      <p:sp>
        <p:nvSpPr>
          <p:cNvPr id="4" name="TextBox 3">
            <a:extLst>
              <a:ext uri="{FF2B5EF4-FFF2-40B4-BE49-F238E27FC236}">
                <a16:creationId xmlns:a16="http://schemas.microsoft.com/office/drawing/2014/main" id="{7EA7BA19-6707-A5A1-6454-AB57F38DDBB7}"/>
              </a:ext>
            </a:extLst>
          </p:cNvPr>
          <p:cNvSpPr txBox="1"/>
          <p:nvPr/>
        </p:nvSpPr>
        <p:spPr>
          <a:xfrm>
            <a:off x="336884" y="2419288"/>
            <a:ext cx="10210800" cy="3764492"/>
          </a:xfrm>
          <a:prstGeom prst="rect">
            <a:avLst/>
          </a:prstGeom>
          <a:noFill/>
        </p:spPr>
        <p:txBody>
          <a:bodyPr wrap="square">
            <a:spAutoFit/>
          </a:bodyPr>
          <a:lstStyle/>
          <a:p>
            <a:pPr algn="just">
              <a:lnSpc>
                <a:spcPct val="107000"/>
              </a:lnSpc>
              <a:spcAft>
                <a:spcPts val="800"/>
              </a:spcAft>
            </a:pPr>
            <a:r>
              <a:rPr lang="en-US" sz="1600" dirty="0">
                <a:solidFill>
                  <a:srgbClr val="333333"/>
                </a:solidFill>
                <a:ea typeface="Times New Roman" panose="02020603050405020304" pitchFamily="18" charset="0"/>
                <a:cs typeface="Times New Roman" panose="02020603050405020304" pitchFamily="18" charset="0"/>
              </a:rPr>
              <a:t>19.</a:t>
            </a:r>
            <a:r>
              <a:rPr lang="en-US" sz="1600" dirty="0">
                <a:solidFill>
                  <a:srgbClr val="333333"/>
                </a:solidFill>
                <a:effectLst/>
                <a:ea typeface="Times New Roman" panose="02020603050405020304" pitchFamily="18" charset="0"/>
                <a:cs typeface="Times New Roman" panose="02020603050405020304" pitchFamily="18" charset="0"/>
              </a:rPr>
              <a:t> Click Next.</a:t>
            </a:r>
            <a:endParaRPr lang="en-IN" sz="1600" dirty="0">
              <a:ea typeface="Calibri" panose="020F0502020204030204" pitchFamily="34" charset="0"/>
              <a:cs typeface="Times New Roman" panose="02020603050405020304" pitchFamily="18" charset="0"/>
            </a:endParaRPr>
          </a:p>
          <a:p>
            <a:pPr algn="just">
              <a:lnSpc>
                <a:spcPct val="107000"/>
              </a:lnSpc>
              <a:spcAft>
                <a:spcPts val="800"/>
              </a:spcAft>
            </a:pPr>
            <a:r>
              <a:rPr lang="en-US" sz="1600" dirty="0">
                <a:solidFill>
                  <a:srgbClr val="333333"/>
                </a:solidFill>
                <a:ea typeface="Times New Roman" panose="02020603050405020304" pitchFamily="18" charset="0"/>
                <a:cs typeface="Times New Roman" panose="02020603050405020304" pitchFamily="18" charset="0"/>
              </a:rPr>
              <a:t>20.</a:t>
            </a:r>
            <a:r>
              <a:rPr lang="en-US" sz="1600" dirty="0">
                <a:solidFill>
                  <a:srgbClr val="333333"/>
                </a:solidFill>
                <a:effectLst/>
                <a:ea typeface="Times New Roman" panose="02020603050405020304" pitchFamily="18" charset="0"/>
                <a:cs typeface="Times New Roman" panose="02020603050405020304" pitchFamily="18" charset="0"/>
              </a:rPr>
              <a:t>Review the details of your Auto Scaling group, then click Create Auto scaling Group</a:t>
            </a:r>
            <a:endParaRPr lang="en-IN" sz="1600" dirty="0">
              <a:ea typeface="Times New Roman" panose="02020603050405020304" pitchFamily="18" charset="0"/>
              <a:cs typeface="Times New Roman" panose="02020603050405020304" pitchFamily="18" charset="0"/>
            </a:endParaRPr>
          </a:p>
          <a:p>
            <a:pPr algn="just">
              <a:lnSpc>
                <a:spcPct val="107000"/>
              </a:lnSpc>
              <a:spcAft>
                <a:spcPts val="800"/>
              </a:spcAft>
            </a:pPr>
            <a:r>
              <a:rPr lang="en-US" sz="1800" b="1" dirty="0">
                <a:solidFill>
                  <a:srgbClr val="333333"/>
                </a:solidFill>
                <a:effectLst/>
                <a:ea typeface="Times New Roman" panose="02020603050405020304" pitchFamily="18" charset="0"/>
                <a:cs typeface="Times New Roman" panose="02020603050405020304" pitchFamily="18" charset="0"/>
              </a:rPr>
              <a:t> Verify that Load Balancing is Working</a:t>
            </a:r>
            <a:endParaRPr lang="en-IN" sz="1800" b="1" dirty="0">
              <a:effectLst/>
              <a:ea typeface="Times New Roman" panose="02020603050405020304" pitchFamily="18" charset="0"/>
              <a:cs typeface="Times New Roman" panose="02020603050405020304" pitchFamily="18" charset="0"/>
            </a:endParaRPr>
          </a:p>
          <a:p>
            <a:pPr algn="just">
              <a:lnSpc>
                <a:spcPct val="150000"/>
              </a:lnSpc>
            </a:pPr>
            <a:r>
              <a:rPr lang="en-US" sz="1600" dirty="0">
                <a:solidFill>
                  <a:srgbClr val="333333"/>
                </a:solidFill>
                <a:ea typeface="Times New Roman" panose="02020603050405020304" pitchFamily="18" charset="0"/>
                <a:cs typeface="Times New Roman" panose="02020603050405020304" pitchFamily="18" charset="0"/>
              </a:rPr>
              <a:t>1.</a:t>
            </a:r>
            <a:r>
              <a:rPr lang="en-US" sz="1600" dirty="0">
                <a:solidFill>
                  <a:srgbClr val="333333"/>
                </a:solidFill>
                <a:effectLst/>
                <a:ea typeface="Times New Roman" panose="02020603050405020304" pitchFamily="18" charset="0"/>
                <a:cs typeface="Times New Roman" panose="02020603050405020304" pitchFamily="18" charset="0"/>
              </a:rPr>
              <a:t> In the left navigation pane, click </a:t>
            </a:r>
            <a:r>
              <a:rPr lang="en-US" sz="1600" b="1" dirty="0">
                <a:solidFill>
                  <a:srgbClr val="333333"/>
                </a:solidFill>
                <a:effectLst/>
                <a:ea typeface="Times New Roman" panose="02020603050405020304" pitchFamily="18" charset="0"/>
                <a:cs typeface="Times New Roman" panose="02020603050405020304" pitchFamily="18" charset="0"/>
              </a:rPr>
              <a:t>Instances</a:t>
            </a:r>
            <a:r>
              <a:rPr lang="en-US" sz="1600" dirty="0">
                <a:solidFill>
                  <a:srgbClr val="333333"/>
                </a:solidFill>
                <a:effectLst/>
                <a:ea typeface="Times New Roman" panose="02020603050405020304" pitchFamily="18" charset="0"/>
                <a:cs typeface="Times New Roman" panose="02020603050405020304" pitchFamily="18" charset="0"/>
              </a:rPr>
              <a:t>.</a:t>
            </a:r>
            <a:r>
              <a:rPr lang="en-US" sz="1600" i="1" dirty="0">
                <a:solidFill>
                  <a:srgbClr val="333333"/>
                </a:solidFill>
                <a:effectLst/>
                <a:ea typeface="Times New Roman" panose="02020603050405020304" pitchFamily="18" charset="0"/>
                <a:cs typeface="Times New Roman" panose="02020603050405020304" pitchFamily="18" charset="0"/>
              </a:rPr>
              <a:t>(You should see two new instances named </a:t>
            </a:r>
            <a:r>
              <a:rPr lang="en-US" sz="1600" b="1" i="1" dirty="0">
                <a:solidFill>
                  <a:srgbClr val="333333"/>
                </a:solidFill>
                <a:effectLst/>
                <a:ea typeface="Times New Roman" panose="02020603050405020304" pitchFamily="18" charset="0"/>
                <a:cs typeface="Times New Roman" panose="02020603050405020304" pitchFamily="18" charset="0"/>
              </a:rPr>
              <a:t>Lab Instance</a:t>
            </a:r>
            <a:r>
              <a:rPr lang="en-US" sz="1600" dirty="0">
                <a:solidFill>
                  <a:srgbClr val="333333"/>
                </a:solidFill>
                <a:effectLst/>
                <a:ea typeface="Times New Roman" panose="02020603050405020304" pitchFamily="18" charset="0"/>
                <a:cs typeface="Times New Roman" panose="02020603050405020304" pitchFamily="18" charset="0"/>
              </a:rPr>
              <a:t>.)</a:t>
            </a:r>
            <a:endParaRPr lang="en-IN" sz="1600" dirty="0">
              <a:effectLst/>
              <a:ea typeface="Times New Roman" panose="02020603050405020304" pitchFamily="18" charset="0"/>
              <a:cs typeface="Times New Roman" panose="02020603050405020304" pitchFamily="18" charset="0"/>
            </a:endParaRPr>
          </a:p>
          <a:p>
            <a:pPr algn="just">
              <a:lnSpc>
                <a:spcPct val="150000"/>
              </a:lnSpc>
            </a:pPr>
            <a:r>
              <a:rPr lang="en-US" sz="1600" dirty="0">
                <a:solidFill>
                  <a:srgbClr val="333333"/>
                </a:solidFill>
                <a:effectLst/>
                <a:ea typeface="Times New Roman" panose="02020603050405020304" pitchFamily="18" charset="0"/>
                <a:cs typeface="Times New Roman" panose="02020603050405020304" pitchFamily="18" charset="0"/>
              </a:rPr>
              <a:t>2.In the left navigation pane, click </a:t>
            </a:r>
            <a:r>
              <a:rPr lang="en-US" sz="1600" b="1" dirty="0">
                <a:solidFill>
                  <a:srgbClr val="333333"/>
                </a:solidFill>
                <a:effectLst/>
                <a:ea typeface="Times New Roman" panose="02020603050405020304" pitchFamily="18" charset="0"/>
                <a:cs typeface="Times New Roman" panose="02020603050405020304" pitchFamily="18" charset="0"/>
              </a:rPr>
              <a:t>Target Groups</a:t>
            </a:r>
            <a:r>
              <a:rPr lang="en-US" sz="1600" dirty="0">
                <a:solidFill>
                  <a:srgbClr val="333333"/>
                </a:solidFill>
                <a:effectLst/>
                <a:ea typeface="Times New Roman" panose="02020603050405020304" pitchFamily="18" charset="0"/>
                <a:cs typeface="Times New Roman" panose="02020603050405020304" pitchFamily="18" charset="0"/>
              </a:rPr>
              <a:t> (in the </a:t>
            </a:r>
            <a:r>
              <a:rPr lang="en-US" sz="1600" i="1" dirty="0">
                <a:solidFill>
                  <a:srgbClr val="333333"/>
                </a:solidFill>
                <a:effectLst/>
                <a:ea typeface="Times New Roman" panose="02020603050405020304" pitchFamily="18" charset="0"/>
                <a:cs typeface="Times New Roman" panose="02020603050405020304" pitchFamily="18" charset="0"/>
              </a:rPr>
              <a:t>Load Balancing</a:t>
            </a:r>
            <a:r>
              <a:rPr lang="en-US" sz="1600" dirty="0">
                <a:solidFill>
                  <a:srgbClr val="333333"/>
                </a:solidFill>
                <a:effectLst/>
                <a:ea typeface="Times New Roman" panose="02020603050405020304" pitchFamily="18" charset="0"/>
                <a:cs typeface="Times New Roman" panose="02020603050405020304" pitchFamily="18" charset="0"/>
              </a:rPr>
              <a:t> section).</a:t>
            </a:r>
            <a:endParaRPr lang="en-IN" sz="1600" dirty="0">
              <a:effectLst/>
              <a:ea typeface="Times New Roman" panose="02020603050405020304" pitchFamily="18" charset="0"/>
              <a:cs typeface="Times New Roman" panose="02020603050405020304" pitchFamily="18" charset="0"/>
            </a:endParaRPr>
          </a:p>
          <a:p>
            <a:pPr algn="just">
              <a:lnSpc>
                <a:spcPct val="150000"/>
              </a:lnSpc>
            </a:pPr>
            <a:r>
              <a:rPr lang="en-US" sz="1600" dirty="0">
                <a:solidFill>
                  <a:srgbClr val="333333"/>
                </a:solidFill>
                <a:ea typeface="Times New Roman" panose="02020603050405020304" pitchFamily="18" charset="0"/>
                <a:cs typeface="Times New Roman" panose="02020603050405020304" pitchFamily="18" charset="0"/>
              </a:rPr>
              <a:t>3.</a:t>
            </a:r>
            <a:r>
              <a:rPr lang="en-US" sz="1600" dirty="0">
                <a:solidFill>
                  <a:srgbClr val="333333"/>
                </a:solidFill>
                <a:effectLst/>
                <a:ea typeface="Times New Roman" panose="02020603050405020304" pitchFamily="18" charset="0"/>
                <a:cs typeface="Times New Roman" panose="02020603050405020304" pitchFamily="18" charset="0"/>
              </a:rPr>
              <a:t> Choose </a:t>
            </a:r>
            <a:r>
              <a:rPr lang="en-US" sz="1600" i="1" dirty="0" err="1">
                <a:solidFill>
                  <a:srgbClr val="333333"/>
                </a:solidFill>
                <a:effectLst/>
                <a:ea typeface="Times New Roman" panose="02020603050405020304" pitchFamily="18" charset="0"/>
                <a:cs typeface="Times New Roman" panose="02020603050405020304" pitchFamily="18" charset="0"/>
              </a:rPr>
              <a:t>LabGroup</a:t>
            </a:r>
            <a:endParaRPr lang="en-IN" sz="1600" dirty="0">
              <a:effectLst/>
              <a:ea typeface="Times New Roman" panose="02020603050405020304" pitchFamily="18" charset="0"/>
              <a:cs typeface="Times New Roman" panose="02020603050405020304" pitchFamily="18" charset="0"/>
            </a:endParaRPr>
          </a:p>
          <a:p>
            <a:pPr algn="just">
              <a:lnSpc>
                <a:spcPct val="150000"/>
              </a:lnSpc>
            </a:pPr>
            <a:r>
              <a:rPr lang="en-US" sz="1600" dirty="0">
                <a:solidFill>
                  <a:srgbClr val="333333"/>
                </a:solidFill>
                <a:ea typeface="Times New Roman" panose="02020603050405020304" pitchFamily="18" charset="0"/>
                <a:cs typeface="Times New Roman" panose="02020603050405020304" pitchFamily="18" charset="0"/>
              </a:rPr>
              <a:t>4.</a:t>
            </a:r>
            <a:r>
              <a:rPr lang="en-US" sz="1600" dirty="0">
                <a:solidFill>
                  <a:srgbClr val="333333"/>
                </a:solidFill>
                <a:effectLst/>
                <a:ea typeface="Times New Roman" panose="02020603050405020304" pitchFamily="18" charset="0"/>
                <a:cs typeface="Times New Roman" panose="02020603050405020304" pitchFamily="18" charset="0"/>
              </a:rPr>
              <a:t> Click the </a:t>
            </a:r>
            <a:r>
              <a:rPr lang="en-US" sz="1600" b="1" dirty="0">
                <a:solidFill>
                  <a:srgbClr val="333333"/>
                </a:solidFill>
                <a:effectLst/>
                <a:ea typeface="Times New Roman" panose="02020603050405020304" pitchFamily="18" charset="0"/>
                <a:cs typeface="Times New Roman" panose="02020603050405020304" pitchFamily="18" charset="0"/>
              </a:rPr>
              <a:t>Targets</a:t>
            </a:r>
            <a:r>
              <a:rPr lang="en-US" sz="1600" dirty="0">
                <a:solidFill>
                  <a:srgbClr val="333333"/>
                </a:solidFill>
                <a:effectLst/>
                <a:ea typeface="Times New Roman" panose="02020603050405020304" pitchFamily="18" charset="0"/>
                <a:cs typeface="Times New Roman" panose="02020603050405020304" pitchFamily="18" charset="0"/>
              </a:rPr>
              <a:t> tab.</a:t>
            </a:r>
            <a:r>
              <a:rPr lang="en-US" sz="1600" i="1" dirty="0">
                <a:solidFill>
                  <a:srgbClr val="333333"/>
                </a:solidFill>
                <a:effectLst/>
                <a:ea typeface="Times New Roman" panose="02020603050405020304" pitchFamily="18" charset="0"/>
                <a:cs typeface="Times New Roman" panose="02020603050405020304" pitchFamily="18" charset="0"/>
              </a:rPr>
              <a:t>(Two </a:t>
            </a:r>
            <a:r>
              <a:rPr lang="en-US" sz="1600" b="1" i="1" dirty="0">
                <a:solidFill>
                  <a:srgbClr val="333333"/>
                </a:solidFill>
                <a:effectLst/>
                <a:ea typeface="Times New Roman" panose="02020603050405020304" pitchFamily="18" charset="0"/>
                <a:cs typeface="Times New Roman" panose="02020603050405020304" pitchFamily="18" charset="0"/>
              </a:rPr>
              <a:t>Lab Instance</a:t>
            </a:r>
            <a:r>
              <a:rPr lang="en-US" sz="1600" i="1" dirty="0">
                <a:solidFill>
                  <a:srgbClr val="333333"/>
                </a:solidFill>
                <a:effectLst/>
                <a:ea typeface="Times New Roman" panose="02020603050405020304" pitchFamily="18" charset="0"/>
                <a:cs typeface="Times New Roman" panose="02020603050405020304" pitchFamily="18" charset="0"/>
              </a:rPr>
              <a:t> targets should be listed for this target group</a:t>
            </a:r>
            <a:r>
              <a:rPr lang="en-US" sz="1600" dirty="0">
                <a:solidFill>
                  <a:srgbClr val="333333"/>
                </a:solidFill>
                <a:effectLst/>
                <a:ea typeface="Times New Roman" panose="02020603050405020304" pitchFamily="18" charset="0"/>
                <a:cs typeface="Times New Roman" panose="02020603050405020304" pitchFamily="18" charset="0"/>
              </a:rPr>
              <a:t>.)</a:t>
            </a:r>
            <a:endParaRPr lang="en-IN" sz="1600" dirty="0">
              <a:effectLst/>
              <a:ea typeface="Times New Roman" panose="02020603050405020304" pitchFamily="18" charset="0"/>
              <a:cs typeface="Times New Roman" panose="02020603050405020304" pitchFamily="18" charset="0"/>
            </a:endParaRPr>
          </a:p>
          <a:p>
            <a:pPr algn="just">
              <a:lnSpc>
                <a:spcPct val="150000"/>
              </a:lnSpc>
            </a:pPr>
            <a:r>
              <a:rPr lang="en-US" sz="1600" dirty="0">
                <a:solidFill>
                  <a:srgbClr val="333333"/>
                </a:solidFill>
                <a:ea typeface="Times New Roman" panose="02020603050405020304" pitchFamily="18" charset="0"/>
                <a:cs typeface="Times New Roman" panose="02020603050405020304" pitchFamily="18" charset="0"/>
              </a:rPr>
              <a:t>5.</a:t>
            </a:r>
            <a:r>
              <a:rPr lang="en-US" sz="1600" dirty="0">
                <a:solidFill>
                  <a:srgbClr val="333333"/>
                </a:solidFill>
                <a:effectLst/>
                <a:ea typeface="Times New Roman" panose="02020603050405020304" pitchFamily="18" charset="0"/>
                <a:cs typeface="Times New Roman" panose="02020603050405020304" pitchFamily="18" charset="0"/>
              </a:rPr>
              <a:t> Wait until the </a:t>
            </a:r>
            <a:r>
              <a:rPr lang="en-US" sz="1600" b="1" dirty="0">
                <a:solidFill>
                  <a:srgbClr val="333333"/>
                </a:solidFill>
                <a:effectLst/>
                <a:ea typeface="Times New Roman" panose="02020603050405020304" pitchFamily="18" charset="0"/>
                <a:cs typeface="Times New Roman" panose="02020603050405020304" pitchFamily="18" charset="0"/>
              </a:rPr>
              <a:t>Status</a:t>
            </a:r>
            <a:r>
              <a:rPr lang="en-US" sz="1600" dirty="0">
                <a:solidFill>
                  <a:srgbClr val="333333"/>
                </a:solidFill>
                <a:effectLst/>
                <a:ea typeface="Times New Roman" panose="02020603050405020304" pitchFamily="18" charset="0"/>
                <a:cs typeface="Times New Roman" panose="02020603050405020304" pitchFamily="18" charset="0"/>
              </a:rPr>
              <a:t> of both instances transitions to </a:t>
            </a:r>
            <a:r>
              <a:rPr lang="en-US" sz="1600" i="1" dirty="0">
                <a:solidFill>
                  <a:srgbClr val="333333"/>
                </a:solidFill>
                <a:effectLst/>
                <a:ea typeface="Times New Roman" panose="02020603050405020304" pitchFamily="18" charset="0"/>
                <a:cs typeface="Times New Roman" panose="02020603050405020304" pitchFamily="18" charset="0"/>
              </a:rPr>
              <a:t>healthy</a:t>
            </a:r>
            <a:endParaRPr lang="en-IN" sz="1600" dirty="0">
              <a:effectLst/>
              <a:ea typeface="Times New Roman" panose="02020603050405020304" pitchFamily="18" charset="0"/>
              <a:cs typeface="Times New Roman" panose="02020603050405020304" pitchFamily="18" charset="0"/>
            </a:endParaRPr>
          </a:p>
          <a:p>
            <a:pPr algn="just">
              <a:lnSpc>
                <a:spcPct val="150000"/>
              </a:lnSpc>
            </a:pPr>
            <a:r>
              <a:rPr lang="en-US" sz="1600" dirty="0">
                <a:solidFill>
                  <a:srgbClr val="333333"/>
                </a:solidFill>
                <a:ea typeface="Times New Roman" panose="02020603050405020304" pitchFamily="18" charset="0"/>
                <a:cs typeface="Times New Roman" panose="02020603050405020304" pitchFamily="18" charset="0"/>
              </a:rPr>
              <a:t>6.</a:t>
            </a:r>
            <a:r>
              <a:rPr lang="en-US" sz="1600" dirty="0">
                <a:solidFill>
                  <a:srgbClr val="333333"/>
                </a:solidFill>
                <a:effectLst/>
                <a:ea typeface="Times New Roman" panose="02020603050405020304" pitchFamily="18" charset="0"/>
                <a:cs typeface="Times New Roman" panose="02020603050405020304" pitchFamily="18" charset="0"/>
              </a:rPr>
              <a:t> In the left navigation pane, click </a:t>
            </a:r>
            <a:r>
              <a:rPr lang="en-US" sz="1600" b="1" dirty="0">
                <a:solidFill>
                  <a:srgbClr val="333333"/>
                </a:solidFill>
                <a:effectLst/>
                <a:ea typeface="Times New Roman" panose="02020603050405020304" pitchFamily="18" charset="0"/>
                <a:cs typeface="Times New Roman" panose="02020603050405020304" pitchFamily="18" charset="0"/>
              </a:rPr>
              <a:t>Load Balancers</a:t>
            </a:r>
            <a:r>
              <a:rPr lang="en-US" sz="1600" dirty="0">
                <a:solidFill>
                  <a:srgbClr val="333333"/>
                </a:solidFill>
                <a:effectLst/>
                <a:ea typeface="Times New Roman" panose="02020603050405020304" pitchFamily="18" charset="0"/>
                <a:cs typeface="Times New Roman" panose="02020603050405020304" pitchFamily="18" charset="0"/>
              </a:rPr>
              <a:t>.</a:t>
            </a:r>
          </a:p>
          <a:p>
            <a:pPr algn="just">
              <a:lnSpc>
                <a:spcPct val="150000"/>
              </a:lnSpc>
            </a:pPr>
            <a:r>
              <a:rPr lang="en-IN" sz="1600" dirty="0">
                <a:ea typeface="Times New Roman" panose="02020603050405020304" pitchFamily="18" charset="0"/>
                <a:cs typeface="Times New Roman" panose="02020603050405020304" pitchFamily="18" charset="0"/>
              </a:rPr>
              <a:t>7.</a:t>
            </a:r>
            <a:r>
              <a:rPr lang="en-US" sz="1600" dirty="0">
                <a:solidFill>
                  <a:srgbClr val="333333"/>
                </a:solidFill>
                <a:effectLst/>
                <a:ea typeface="Times New Roman" panose="02020603050405020304" pitchFamily="18" charset="0"/>
                <a:cs typeface="Times New Roman" panose="02020603050405020304" pitchFamily="18" charset="0"/>
              </a:rPr>
              <a:t> In the lower pane, copy the </a:t>
            </a:r>
            <a:r>
              <a:rPr lang="en-US" sz="1600" b="1" dirty="0">
                <a:solidFill>
                  <a:srgbClr val="333333"/>
                </a:solidFill>
                <a:effectLst/>
                <a:ea typeface="Times New Roman" panose="02020603050405020304" pitchFamily="18" charset="0"/>
                <a:cs typeface="Times New Roman" panose="02020603050405020304" pitchFamily="18" charset="0"/>
              </a:rPr>
              <a:t>DNS name</a:t>
            </a:r>
            <a:r>
              <a:rPr lang="en-US" sz="1600" dirty="0">
                <a:solidFill>
                  <a:srgbClr val="333333"/>
                </a:solidFill>
                <a:effectLst/>
                <a:ea typeface="Times New Roman" panose="02020603050405020304" pitchFamily="18" charset="0"/>
                <a:cs typeface="Times New Roman" panose="02020603050405020304" pitchFamily="18" charset="0"/>
              </a:rPr>
              <a:t> of the load balancer, making sure to omit "(A Record)".</a:t>
            </a:r>
            <a:endParaRPr lang="en-IN" sz="1600" dirty="0">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51187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169A0D-1D3E-576E-44B4-5D805D8076E6}"/>
              </a:ext>
            </a:extLst>
          </p:cNvPr>
          <p:cNvPicPr>
            <a:picLocks noChangeAspect="1"/>
          </p:cNvPicPr>
          <p:nvPr/>
        </p:nvPicPr>
        <p:blipFill rotWithShape="1">
          <a:blip r:embed="rId2"/>
          <a:srcRect t="9294" b="10658"/>
          <a:stretch>
            <a:fillRect/>
          </a:stretch>
        </p:blipFill>
        <p:spPr bwMode="auto">
          <a:xfrm>
            <a:off x="1946592" y="359660"/>
            <a:ext cx="5942330" cy="2673985"/>
          </a:xfrm>
          <a:prstGeom prst="rect">
            <a:avLst/>
          </a:prstGeom>
          <a:ln>
            <a:noFill/>
          </a:ln>
        </p:spPr>
      </p:pic>
      <p:sp>
        <p:nvSpPr>
          <p:cNvPr id="4" name="TextBox 3">
            <a:extLst>
              <a:ext uri="{FF2B5EF4-FFF2-40B4-BE49-F238E27FC236}">
                <a16:creationId xmlns:a16="http://schemas.microsoft.com/office/drawing/2014/main" id="{FF2F33EA-A044-21B3-18D9-4D42BD0414E0}"/>
              </a:ext>
            </a:extLst>
          </p:cNvPr>
          <p:cNvSpPr txBox="1"/>
          <p:nvPr/>
        </p:nvSpPr>
        <p:spPr>
          <a:xfrm>
            <a:off x="906379" y="3033645"/>
            <a:ext cx="8237621" cy="923330"/>
          </a:xfrm>
          <a:prstGeom prst="rect">
            <a:avLst/>
          </a:prstGeom>
          <a:noFill/>
        </p:spPr>
        <p:txBody>
          <a:bodyPr wrap="square">
            <a:spAutoFit/>
          </a:bodyPr>
          <a:lstStyle/>
          <a:p>
            <a:pPr algn="just"/>
            <a:endParaRPr lang="en-US" dirty="0">
              <a:solidFill>
                <a:srgbClr val="333333"/>
              </a:solidFill>
              <a:latin typeface="Times New Roman" panose="02020603050405020304" pitchFamily="18" charset="0"/>
              <a:ea typeface="Times New Roman" panose="02020603050405020304" pitchFamily="18" charset="0"/>
            </a:endParaRPr>
          </a:p>
          <a:p>
            <a:pPr algn="just"/>
            <a:endParaRPr lang="en-US" dirty="0">
              <a:solidFill>
                <a:srgbClr val="333333"/>
              </a:solidFill>
              <a:latin typeface="Times New Roman" panose="02020603050405020304" pitchFamily="18" charset="0"/>
              <a:ea typeface="Times New Roman" panose="02020603050405020304" pitchFamily="18" charset="0"/>
            </a:endParaRPr>
          </a:p>
          <a:p>
            <a:pPr algn="just"/>
            <a:r>
              <a:rPr lang="en-US" dirty="0">
                <a:solidFill>
                  <a:srgbClr val="333333"/>
                </a:solidFill>
                <a:ea typeface="Times New Roman" panose="02020603050405020304" pitchFamily="18" charset="0"/>
              </a:rPr>
              <a:t>8.</a:t>
            </a:r>
            <a:r>
              <a:rPr lang="en-US" sz="1800" dirty="0">
                <a:solidFill>
                  <a:srgbClr val="333333"/>
                </a:solidFill>
                <a:effectLst/>
                <a:ea typeface="Times New Roman" panose="02020603050405020304" pitchFamily="18" charset="0"/>
              </a:rPr>
              <a:t>Open a new web browser tab, paste the DNS Name you just copied, and press Enter.</a:t>
            </a:r>
            <a:endParaRPr lang="en-IN" sz="1800" dirty="0">
              <a:effectLst/>
              <a:ea typeface="Times New Roman" panose="02020603050405020304" pitchFamily="18" charset="0"/>
            </a:endParaRPr>
          </a:p>
        </p:txBody>
      </p:sp>
      <p:pic>
        <p:nvPicPr>
          <p:cNvPr id="5" name="Picture 2">
            <a:extLst>
              <a:ext uri="{FF2B5EF4-FFF2-40B4-BE49-F238E27FC236}">
                <a16:creationId xmlns:a16="http://schemas.microsoft.com/office/drawing/2014/main" id="{413B5AB8-A782-7A74-28BC-584145C87663}"/>
              </a:ext>
            </a:extLst>
          </p:cNvPr>
          <p:cNvPicPr>
            <a:picLocks noChangeAspect="1"/>
          </p:cNvPicPr>
          <p:nvPr/>
        </p:nvPicPr>
        <p:blipFill rotWithShape="1">
          <a:blip r:embed="rId3"/>
          <a:srcRect t="8262" b="37261"/>
          <a:stretch>
            <a:fillRect/>
          </a:stretch>
        </p:blipFill>
        <p:spPr bwMode="auto">
          <a:xfrm>
            <a:off x="1549447" y="4151214"/>
            <a:ext cx="7162009" cy="2193217"/>
          </a:xfrm>
          <a:prstGeom prst="rect">
            <a:avLst/>
          </a:prstGeom>
          <a:ln>
            <a:noFill/>
          </a:ln>
        </p:spPr>
      </p:pic>
    </p:spTree>
    <p:extLst>
      <p:ext uri="{BB962C8B-B14F-4D97-AF65-F5344CB8AC3E}">
        <p14:creationId xmlns:p14="http://schemas.microsoft.com/office/powerpoint/2010/main" val="35765581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44E1F9-6F11-78FC-E4D8-BF3785CC7FC2}"/>
              </a:ext>
            </a:extLst>
          </p:cNvPr>
          <p:cNvSpPr txBox="1"/>
          <p:nvPr/>
        </p:nvSpPr>
        <p:spPr>
          <a:xfrm>
            <a:off x="264695" y="1018436"/>
            <a:ext cx="8879305" cy="3722237"/>
          </a:xfrm>
          <a:prstGeom prst="rect">
            <a:avLst/>
          </a:prstGeom>
          <a:noFill/>
        </p:spPr>
        <p:txBody>
          <a:bodyPr wrap="square">
            <a:spAutoFit/>
          </a:bodyPr>
          <a:lstStyle/>
          <a:p>
            <a:pPr algn="just"/>
            <a:r>
              <a:rPr lang="en-US" b="1" dirty="0">
                <a:solidFill>
                  <a:srgbClr val="333333"/>
                </a:solidFill>
                <a:effectLst/>
                <a:ea typeface="Times New Roman" panose="02020603050405020304" pitchFamily="18" charset="0"/>
                <a:cs typeface="Times New Roman" panose="02020603050405020304" pitchFamily="18" charset="0"/>
              </a:rPr>
              <a:t>Test Auto Scaling</a:t>
            </a:r>
            <a:endParaRPr lang="en-IN" b="1" dirty="0">
              <a:solidFill>
                <a:srgbClr val="333333"/>
              </a:solidFill>
              <a:ea typeface="Times New Roman" panose="02020603050405020304" pitchFamily="18" charset="0"/>
              <a:cs typeface="Times New Roman" panose="02020603050405020304" pitchFamily="18" charset="0"/>
            </a:endParaRPr>
          </a:p>
          <a:p>
            <a:pPr algn="just"/>
            <a:r>
              <a:rPr lang="en-IN" dirty="0">
                <a:effectLst/>
                <a:ea typeface="Calibri" panose="020F0502020204030204" pitchFamily="34" charset="0"/>
                <a:cs typeface="Times New Roman" panose="02020603050405020304" pitchFamily="18" charset="0"/>
              </a:rPr>
              <a:t>1.</a:t>
            </a:r>
          </a:p>
          <a:p>
            <a:pPr marL="742950" lvl="1" indent="-285750" algn="just">
              <a:lnSpc>
                <a:spcPct val="107000"/>
              </a:lnSpc>
              <a:spcAft>
                <a:spcPts val="800"/>
              </a:spcAft>
              <a:buFont typeface="Wingdings" panose="05000000000000000000" pitchFamily="2" charset="2"/>
              <a:buChar char=""/>
            </a:pPr>
            <a:r>
              <a:rPr lang="en-US" dirty="0">
                <a:solidFill>
                  <a:srgbClr val="333333"/>
                </a:solidFill>
                <a:effectLst/>
                <a:ea typeface="Times New Roman" panose="02020603050405020304" pitchFamily="18" charset="0"/>
                <a:cs typeface="Times New Roman" panose="02020603050405020304" pitchFamily="18" charset="0"/>
              </a:rPr>
              <a:t>On the services menu, click </a:t>
            </a:r>
            <a:r>
              <a:rPr lang="en-US" b="1" dirty="0">
                <a:solidFill>
                  <a:srgbClr val="333333"/>
                </a:solidFill>
                <a:effectLst/>
                <a:ea typeface="Times New Roman" panose="02020603050405020304" pitchFamily="18" charset="0"/>
                <a:cs typeface="Times New Roman" panose="02020603050405020304" pitchFamily="18" charset="0"/>
              </a:rPr>
              <a:t>EC2</a:t>
            </a:r>
            <a:r>
              <a:rPr lang="en-US" dirty="0">
                <a:solidFill>
                  <a:srgbClr val="333333"/>
                </a:solidFill>
                <a:effectLst/>
                <a:ea typeface="Times New Roman" panose="02020603050405020304" pitchFamily="18" charset="0"/>
                <a:cs typeface="Times New Roman" panose="02020603050405020304" pitchFamily="18" charset="0"/>
              </a:rPr>
              <a:t>.</a:t>
            </a:r>
            <a:endParaRPr lang="en-IN" dirty="0">
              <a:effectLst/>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dirty="0">
                <a:solidFill>
                  <a:srgbClr val="333333"/>
                </a:solidFill>
                <a:effectLst/>
                <a:ea typeface="Times New Roman" panose="02020603050405020304" pitchFamily="18" charset="0"/>
                <a:cs typeface="Times New Roman" panose="02020603050405020304" pitchFamily="18" charset="0"/>
              </a:rPr>
              <a:t>In the left navigation pane, choose </a:t>
            </a:r>
            <a:r>
              <a:rPr lang="en-US" b="1" dirty="0">
                <a:solidFill>
                  <a:srgbClr val="333333"/>
                </a:solidFill>
                <a:effectLst/>
                <a:ea typeface="Times New Roman" panose="02020603050405020304" pitchFamily="18" charset="0"/>
                <a:cs typeface="Times New Roman" panose="02020603050405020304" pitchFamily="18" charset="0"/>
              </a:rPr>
              <a:t>Auto Scaling Groups</a:t>
            </a:r>
            <a:r>
              <a:rPr lang="en-US" dirty="0">
                <a:solidFill>
                  <a:srgbClr val="333333"/>
                </a:solidFill>
                <a:effectLst/>
                <a:ea typeface="Times New Roman" panose="02020603050405020304" pitchFamily="18" charset="0"/>
                <a:cs typeface="Times New Roman" panose="02020603050405020304" pitchFamily="18" charset="0"/>
              </a:rPr>
              <a:t>. </a:t>
            </a:r>
            <a:endParaRPr lang="en-IN" dirty="0">
              <a:effectLst/>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dirty="0">
                <a:solidFill>
                  <a:srgbClr val="333333"/>
                </a:solidFill>
                <a:effectLst/>
                <a:ea typeface="Times New Roman" panose="02020603050405020304" pitchFamily="18" charset="0"/>
                <a:cs typeface="Times New Roman" panose="02020603050405020304" pitchFamily="18" charset="0"/>
              </a:rPr>
              <a:t>Select </a:t>
            </a:r>
            <a:r>
              <a:rPr lang="en-US" b="1" dirty="0">
                <a:solidFill>
                  <a:srgbClr val="333333"/>
                </a:solidFill>
                <a:effectLst/>
                <a:ea typeface="Times New Roman" panose="02020603050405020304" pitchFamily="18" charset="0"/>
                <a:cs typeface="Times New Roman" panose="02020603050405020304" pitchFamily="18" charset="0"/>
              </a:rPr>
              <a:t>Lab Auto Scaling Group</a:t>
            </a:r>
            <a:r>
              <a:rPr lang="en-US" dirty="0">
                <a:solidFill>
                  <a:srgbClr val="333333"/>
                </a:solidFill>
                <a:effectLst/>
                <a:ea typeface="Times New Roman" panose="02020603050405020304" pitchFamily="18" charset="0"/>
                <a:cs typeface="Times New Roman" panose="02020603050405020304" pitchFamily="18" charset="0"/>
              </a:rPr>
              <a:t>.</a:t>
            </a:r>
            <a:endParaRPr lang="en-IN" dirty="0">
              <a:effectLst/>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dirty="0">
                <a:solidFill>
                  <a:srgbClr val="333333"/>
                </a:solidFill>
                <a:effectLst/>
                <a:ea typeface="Times New Roman" panose="02020603050405020304" pitchFamily="18" charset="0"/>
                <a:cs typeface="Times New Roman" panose="02020603050405020304" pitchFamily="18" charset="0"/>
              </a:rPr>
              <a:t>In the bottom half of the page, choose the </a:t>
            </a:r>
            <a:r>
              <a:rPr lang="en-US" b="1" dirty="0">
                <a:solidFill>
                  <a:srgbClr val="333333"/>
                </a:solidFill>
                <a:effectLst/>
                <a:ea typeface="Times New Roman" panose="02020603050405020304" pitchFamily="18" charset="0"/>
                <a:cs typeface="Times New Roman" panose="02020603050405020304" pitchFamily="18" charset="0"/>
              </a:rPr>
              <a:t>Automatic Scaling</a:t>
            </a:r>
            <a:r>
              <a:rPr lang="en-US" dirty="0">
                <a:solidFill>
                  <a:srgbClr val="333333"/>
                </a:solidFill>
                <a:effectLst/>
                <a:ea typeface="Times New Roman" panose="02020603050405020304" pitchFamily="18" charset="0"/>
                <a:cs typeface="Times New Roman" panose="02020603050405020304" pitchFamily="18" charset="0"/>
              </a:rPr>
              <a:t> tab.</a:t>
            </a:r>
            <a:endParaRPr lang="en-IN" dirty="0">
              <a:effectLst/>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dirty="0">
                <a:solidFill>
                  <a:srgbClr val="333333"/>
                </a:solidFill>
                <a:effectLst/>
                <a:ea typeface="Times New Roman" panose="02020603050405020304" pitchFamily="18" charset="0"/>
                <a:cs typeface="Times New Roman" panose="02020603050405020304" pitchFamily="18" charset="0"/>
              </a:rPr>
              <a:t>Select </a:t>
            </a:r>
            <a:r>
              <a:rPr lang="en-US" b="1" dirty="0" err="1">
                <a:solidFill>
                  <a:srgbClr val="333333"/>
                </a:solidFill>
                <a:effectLst/>
                <a:ea typeface="Times New Roman" panose="02020603050405020304" pitchFamily="18" charset="0"/>
                <a:cs typeface="Times New Roman" panose="02020603050405020304" pitchFamily="18" charset="0"/>
              </a:rPr>
              <a:t>LabScalingPolicy</a:t>
            </a:r>
            <a:r>
              <a:rPr lang="en-US" dirty="0">
                <a:solidFill>
                  <a:srgbClr val="333333"/>
                </a:solidFill>
                <a:effectLst/>
                <a:ea typeface="Times New Roman" panose="02020603050405020304" pitchFamily="18" charset="0"/>
                <a:cs typeface="Times New Roman" panose="02020603050405020304" pitchFamily="18" charset="0"/>
              </a:rPr>
              <a:t>.</a:t>
            </a:r>
            <a:endParaRPr lang="en-IN" dirty="0">
              <a:effectLst/>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dirty="0">
                <a:solidFill>
                  <a:srgbClr val="333333"/>
                </a:solidFill>
                <a:effectLst/>
                <a:ea typeface="Times New Roman" panose="02020603050405020304" pitchFamily="18" charset="0"/>
                <a:cs typeface="Times New Roman" panose="02020603050405020304" pitchFamily="18" charset="0"/>
              </a:rPr>
              <a:t>Click Actions and </a:t>
            </a:r>
            <a:r>
              <a:rPr lang="en-US" b="1" dirty="0">
                <a:solidFill>
                  <a:srgbClr val="333333"/>
                </a:solidFill>
                <a:effectLst/>
                <a:ea typeface="Times New Roman" panose="02020603050405020304" pitchFamily="18" charset="0"/>
                <a:cs typeface="Times New Roman" panose="02020603050405020304" pitchFamily="18" charset="0"/>
              </a:rPr>
              <a:t>Edit</a:t>
            </a:r>
            <a:r>
              <a:rPr lang="en-US" dirty="0">
                <a:solidFill>
                  <a:srgbClr val="333333"/>
                </a:solidFill>
                <a:effectLst/>
                <a:ea typeface="Times New Roman" panose="02020603050405020304" pitchFamily="18" charset="0"/>
                <a:cs typeface="Times New Roman" panose="02020603050405020304" pitchFamily="18" charset="0"/>
              </a:rPr>
              <a:t>.</a:t>
            </a:r>
            <a:endParaRPr lang="en-IN" dirty="0">
              <a:effectLst/>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dirty="0">
                <a:solidFill>
                  <a:srgbClr val="333333"/>
                </a:solidFill>
                <a:effectLst/>
                <a:ea typeface="Times New Roman" panose="02020603050405020304" pitchFamily="18" charset="0"/>
                <a:cs typeface="Times New Roman" panose="02020603050405020304" pitchFamily="18" charset="0"/>
              </a:rPr>
              <a:t>Change the </a:t>
            </a:r>
            <a:r>
              <a:rPr lang="en-US" b="1" dirty="0">
                <a:solidFill>
                  <a:srgbClr val="333333"/>
                </a:solidFill>
                <a:effectLst/>
                <a:ea typeface="Times New Roman" panose="02020603050405020304" pitchFamily="18" charset="0"/>
                <a:cs typeface="Times New Roman" panose="02020603050405020304" pitchFamily="18" charset="0"/>
              </a:rPr>
              <a:t>Target Value</a:t>
            </a:r>
            <a:r>
              <a:rPr lang="en-US" dirty="0">
                <a:solidFill>
                  <a:srgbClr val="333333"/>
                </a:solidFill>
                <a:effectLst/>
                <a:ea typeface="Times New Roman" panose="02020603050405020304" pitchFamily="18" charset="0"/>
                <a:cs typeface="Times New Roman" panose="02020603050405020304" pitchFamily="18" charset="0"/>
              </a:rPr>
              <a:t> to 50.</a:t>
            </a:r>
            <a:endParaRPr lang="en-IN" dirty="0">
              <a:effectLst/>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dirty="0">
                <a:solidFill>
                  <a:srgbClr val="333333"/>
                </a:solidFill>
                <a:effectLst/>
                <a:ea typeface="Times New Roman" panose="02020603050405020304" pitchFamily="18" charset="0"/>
                <a:cs typeface="Times New Roman" panose="02020603050405020304" pitchFamily="18" charset="0"/>
              </a:rPr>
              <a:t>Click Update.</a:t>
            </a:r>
            <a:endParaRPr lang="en-IN" dirty="0">
              <a:effectLst/>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5091E96-17E4-3E7C-948D-DCE59384F7B7}"/>
              </a:ext>
            </a:extLst>
          </p:cNvPr>
          <p:cNvPicPr>
            <a:picLocks noChangeAspect="1"/>
          </p:cNvPicPr>
          <p:nvPr/>
        </p:nvPicPr>
        <p:blipFill rotWithShape="1">
          <a:blip r:embed="rId2" cstate="print"/>
          <a:srcRect t="9294" b="10399"/>
          <a:stretch>
            <a:fillRect/>
          </a:stretch>
        </p:blipFill>
        <p:spPr bwMode="auto">
          <a:xfrm>
            <a:off x="6063916" y="3756402"/>
            <a:ext cx="4471035" cy="2018030"/>
          </a:xfrm>
          <a:prstGeom prst="rect">
            <a:avLst/>
          </a:prstGeom>
          <a:ln>
            <a:noFill/>
          </a:ln>
        </p:spPr>
      </p:pic>
    </p:spTree>
    <p:extLst>
      <p:ext uri="{BB962C8B-B14F-4D97-AF65-F5344CB8AC3E}">
        <p14:creationId xmlns:p14="http://schemas.microsoft.com/office/powerpoint/2010/main" val="13567668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6520DB-0759-8672-9413-2A4BE8ACE819}"/>
              </a:ext>
            </a:extLst>
          </p:cNvPr>
          <p:cNvSpPr txBox="1"/>
          <p:nvPr/>
        </p:nvSpPr>
        <p:spPr>
          <a:xfrm>
            <a:off x="304801" y="385012"/>
            <a:ext cx="8839200" cy="2004331"/>
          </a:xfrm>
          <a:prstGeom prst="rect">
            <a:avLst/>
          </a:prstGeom>
          <a:noFill/>
        </p:spPr>
        <p:txBody>
          <a:bodyPr wrap="square">
            <a:spAutoFit/>
          </a:bodyPr>
          <a:lstStyle/>
          <a:p>
            <a:pPr algn="just">
              <a:lnSpc>
                <a:spcPct val="107000"/>
              </a:lnSpc>
              <a:spcAft>
                <a:spcPts val="800"/>
              </a:spcAft>
            </a:pPr>
            <a:r>
              <a:rPr lang="en-US" sz="20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rgbClr val="333333"/>
                </a:solidFill>
                <a:ea typeface="Times New Roman" panose="02020603050405020304" pitchFamily="18" charset="0"/>
                <a:cs typeface="Times New Roman" panose="02020603050405020304" pitchFamily="18" charset="0"/>
              </a:rPr>
              <a:t>2.</a:t>
            </a:r>
            <a:r>
              <a:rPr lang="en-US" dirty="0">
                <a:solidFill>
                  <a:srgbClr val="333333"/>
                </a:solidFill>
                <a:effectLst/>
                <a:ea typeface="Times New Roman" panose="02020603050405020304" pitchFamily="18" charset="0"/>
                <a:cs typeface="Times New Roman" panose="02020603050405020304" pitchFamily="18" charset="0"/>
              </a:rPr>
              <a:t> On the Services menu, click </a:t>
            </a:r>
            <a:r>
              <a:rPr lang="en-US" b="1" dirty="0">
                <a:solidFill>
                  <a:srgbClr val="333333"/>
                </a:solidFill>
                <a:effectLst/>
                <a:ea typeface="Times New Roman" panose="02020603050405020304" pitchFamily="18" charset="0"/>
                <a:cs typeface="Times New Roman" panose="02020603050405020304" pitchFamily="18" charset="0"/>
              </a:rPr>
              <a:t>CloudWatch</a:t>
            </a:r>
            <a:r>
              <a:rPr lang="en-US" dirty="0">
                <a:solidFill>
                  <a:srgbClr val="333333"/>
                </a:solidFill>
                <a:effectLst/>
                <a:ea typeface="Times New Roman" panose="02020603050405020304" pitchFamily="18" charset="0"/>
                <a:cs typeface="Times New Roman" panose="02020603050405020304" pitchFamily="18" charset="0"/>
              </a:rPr>
              <a:t>.</a:t>
            </a:r>
            <a:endParaRPr lang="en-IN" dirty="0">
              <a:effectLst/>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dirty="0">
                <a:solidFill>
                  <a:srgbClr val="333333"/>
                </a:solidFill>
                <a:effectLst/>
                <a:ea typeface="Times New Roman" panose="02020603050405020304" pitchFamily="18" charset="0"/>
                <a:cs typeface="Times New Roman" panose="02020603050405020304" pitchFamily="18" charset="0"/>
              </a:rPr>
              <a:t>In the left navigation pane, click </a:t>
            </a:r>
            <a:r>
              <a:rPr lang="en-US" b="1" dirty="0">
                <a:solidFill>
                  <a:srgbClr val="333333"/>
                </a:solidFill>
                <a:effectLst/>
                <a:ea typeface="Times New Roman" panose="02020603050405020304" pitchFamily="18" charset="0"/>
                <a:cs typeface="Times New Roman" panose="02020603050405020304" pitchFamily="18" charset="0"/>
              </a:rPr>
              <a:t>All alarms</a:t>
            </a:r>
            <a:r>
              <a:rPr lang="en-US" dirty="0">
                <a:solidFill>
                  <a:srgbClr val="333333"/>
                </a:solidFill>
                <a:effectLst/>
                <a:ea typeface="Times New Roman" panose="02020603050405020304" pitchFamily="18" charset="0"/>
                <a:cs typeface="Times New Roman" panose="02020603050405020304" pitchFamily="18" charset="0"/>
              </a:rPr>
              <a:t> and verify you see two alarms.</a:t>
            </a:r>
            <a:endParaRPr lang="en-IN" dirty="0">
              <a:effectLst/>
              <a:ea typeface="Calibri" panose="020F0502020204030204" pitchFamily="34" charset="0"/>
              <a:cs typeface="Times New Roman" panose="02020603050405020304" pitchFamily="18" charset="0"/>
            </a:endParaRPr>
          </a:p>
          <a:p>
            <a:pPr marL="228600" algn="just">
              <a:lnSpc>
                <a:spcPct val="107000"/>
              </a:lnSpc>
              <a:spcAft>
                <a:spcPts val="800"/>
              </a:spcAft>
            </a:pPr>
            <a:r>
              <a:rPr lang="en-US" dirty="0">
                <a:solidFill>
                  <a:srgbClr val="333333"/>
                </a:solidFill>
                <a:ea typeface="Times New Roman" panose="02020603050405020304" pitchFamily="18" charset="0"/>
                <a:cs typeface="Times New Roman" panose="02020603050405020304" pitchFamily="18" charset="0"/>
              </a:rPr>
              <a:t> 3.</a:t>
            </a:r>
            <a:r>
              <a:rPr lang="en-US" dirty="0">
                <a:solidFill>
                  <a:srgbClr val="333333"/>
                </a:solidFill>
                <a:effectLst/>
                <a:ea typeface="Times New Roman" panose="02020603050405020304" pitchFamily="18" charset="0"/>
                <a:cs typeface="Times New Roman" panose="02020603050405020304" pitchFamily="18" charset="0"/>
              </a:rPr>
              <a:t>Click the </a:t>
            </a:r>
            <a:r>
              <a:rPr lang="en-US" b="1" dirty="0">
                <a:solidFill>
                  <a:srgbClr val="333333"/>
                </a:solidFill>
                <a:effectLst/>
                <a:ea typeface="Times New Roman" panose="02020603050405020304" pitchFamily="18" charset="0"/>
                <a:cs typeface="Times New Roman" panose="02020603050405020304" pitchFamily="18" charset="0"/>
              </a:rPr>
              <a:t>OK</a:t>
            </a:r>
            <a:r>
              <a:rPr lang="en-US" dirty="0">
                <a:solidFill>
                  <a:srgbClr val="333333"/>
                </a:solidFill>
                <a:effectLst/>
                <a:ea typeface="Times New Roman" panose="02020603050405020304" pitchFamily="18" charset="0"/>
                <a:cs typeface="Times New Roman" panose="02020603050405020304" pitchFamily="18" charset="0"/>
              </a:rPr>
              <a:t> alarm, which has </a:t>
            </a:r>
            <a:r>
              <a:rPr lang="en-US" i="1" dirty="0" err="1">
                <a:solidFill>
                  <a:srgbClr val="333333"/>
                </a:solidFill>
                <a:effectLst/>
                <a:ea typeface="Times New Roman" panose="02020603050405020304" pitchFamily="18" charset="0"/>
                <a:cs typeface="Times New Roman" panose="02020603050405020304" pitchFamily="18" charset="0"/>
              </a:rPr>
              <a:t>AlarmHigh</a:t>
            </a:r>
            <a:r>
              <a:rPr lang="en-US" dirty="0">
                <a:solidFill>
                  <a:srgbClr val="333333"/>
                </a:solidFill>
                <a:effectLst/>
                <a:ea typeface="Times New Roman" panose="02020603050405020304" pitchFamily="18" charset="0"/>
                <a:cs typeface="Times New Roman" panose="02020603050405020304" pitchFamily="18" charset="0"/>
              </a:rPr>
              <a:t> in its name.</a:t>
            </a:r>
            <a:endParaRPr lang="en-IN" dirty="0">
              <a:effectLst/>
              <a:ea typeface="Calibri" panose="020F0502020204030204" pitchFamily="34" charset="0"/>
              <a:cs typeface="Times New Roman" panose="02020603050405020304" pitchFamily="18" charset="0"/>
            </a:endParaRPr>
          </a:p>
          <a:p>
            <a:pPr algn="just">
              <a:lnSpc>
                <a:spcPct val="107000"/>
              </a:lnSpc>
              <a:spcAft>
                <a:spcPts val="800"/>
              </a:spcAft>
            </a:pPr>
            <a:r>
              <a:rPr lang="en-US" dirty="0">
                <a:solidFill>
                  <a:srgbClr val="333333"/>
                </a:solidFill>
                <a:effectLst/>
                <a:ea typeface="Times New Roman" panose="02020603050405020304" pitchFamily="18" charset="0"/>
                <a:cs typeface="Times New Roman" panose="02020603050405020304" pitchFamily="18" charset="0"/>
              </a:rPr>
              <a:t>     </a:t>
            </a:r>
            <a:r>
              <a:rPr lang="en-US" dirty="0">
                <a:solidFill>
                  <a:srgbClr val="333333"/>
                </a:solidFill>
                <a:ea typeface="Times New Roman" panose="02020603050405020304" pitchFamily="18" charset="0"/>
                <a:cs typeface="Times New Roman" panose="02020603050405020304" pitchFamily="18" charset="0"/>
              </a:rPr>
              <a:t>4.</a:t>
            </a:r>
            <a:r>
              <a:rPr lang="en-US" dirty="0">
                <a:solidFill>
                  <a:srgbClr val="333333"/>
                </a:solidFill>
                <a:effectLst/>
                <a:ea typeface="Times New Roman" panose="02020603050405020304" pitchFamily="18" charset="0"/>
                <a:cs typeface="Times New Roman" panose="02020603050405020304" pitchFamily="18" charset="0"/>
              </a:rPr>
              <a:t>Return to the browser tab with the web application.</a:t>
            </a:r>
            <a:endParaRPr lang="en-IN" dirty="0">
              <a:effectLst/>
              <a:ea typeface="Calibri" panose="020F0502020204030204" pitchFamily="34" charset="0"/>
              <a:cs typeface="Times New Roman" panose="02020603050405020304" pitchFamily="18" charset="0"/>
            </a:endParaRPr>
          </a:p>
          <a:p>
            <a:pPr algn="just">
              <a:lnSpc>
                <a:spcPct val="107000"/>
              </a:lnSpc>
              <a:spcAft>
                <a:spcPts val="800"/>
              </a:spcAft>
            </a:pPr>
            <a:r>
              <a:rPr lang="en-US" dirty="0">
                <a:solidFill>
                  <a:srgbClr val="333333"/>
                </a:solidFill>
                <a:effectLst/>
                <a:ea typeface="Times New Roman" panose="02020603050405020304" pitchFamily="18" charset="0"/>
                <a:cs typeface="Times New Roman" panose="02020603050405020304" pitchFamily="18" charset="0"/>
              </a:rPr>
              <a:t>     </a:t>
            </a:r>
            <a:r>
              <a:rPr lang="en-US" dirty="0">
                <a:solidFill>
                  <a:srgbClr val="333333"/>
                </a:solidFill>
                <a:ea typeface="Times New Roman" panose="02020603050405020304" pitchFamily="18" charset="0"/>
                <a:cs typeface="Times New Roman" panose="02020603050405020304" pitchFamily="18" charset="0"/>
              </a:rPr>
              <a:t>5.</a:t>
            </a:r>
            <a:r>
              <a:rPr lang="en-US" dirty="0">
                <a:solidFill>
                  <a:srgbClr val="333333"/>
                </a:solidFill>
                <a:effectLst/>
                <a:ea typeface="Times New Roman" panose="02020603050405020304" pitchFamily="18" charset="0"/>
                <a:cs typeface="Times New Roman" panose="02020603050405020304" pitchFamily="18" charset="0"/>
              </a:rPr>
              <a:t> Click </a:t>
            </a:r>
            <a:r>
              <a:rPr lang="en-US" b="1" dirty="0">
                <a:solidFill>
                  <a:srgbClr val="333333"/>
                </a:solidFill>
                <a:effectLst/>
                <a:ea typeface="Times New Roman" panose="02020603050405020304" pitchFamily="18" charset="0"/>
                <a:cs typeface="Times New Roman" panose="02020603050405020304" pitchFamily="18" charset="0"/>
              </a:rPr>
              <a:t>Load Test</a:t>
            </a:r>
            <a:r>
              <a:rPr lang="en-US" dirty="0">
                <a:solidFill>
                  <a:srgbClr val="333333"/>
                </a:solidFill>
                <a:effectLst/>
                <a:ea typeface="Times New Roman" panose="02020603050405020304" pitchFamily="18" charset="0"/>
                <a:cs typeface="Times New Roman" panose="02020603050405020304" pitchFamily="18" charset="0"/>
              </a:rPr>
              <a:t> beside the AWS logo.</a:t>
            </a:r>
            <a:endParaRPr lang="en-IN" dirty="0">
              <a:effectLst/>
              <a:ea typeface="Calibri" panose="020F0502020204030204" pitchFamily="34" charset="0"/>
              <a:cs typeface="Times New Roman" panose="02020603050405020304" pitchFamily="18" charset="0"/>
            </a:endParaRPr>
          </a:p>
        </p:txBody>
      </p:sp>
      <p:pic>
        <p:nvPicPr>
          <p:cNvPr id="4" name="Picture 5">
            <a:extLst>
              <a:ext uri="{FF2B5EF4-FFF2-40B4-BE49-F238E27FC236}">
                <a16:creationId xmlns:a16="http://schemas.microsoft.com/office/drawing/2014/main" id="{D2E22561-DB1F-F89B-B38F-9799906BB60D}"/>
              </a:ext>
            </a:extLst>
          </p:cNvPr>
          <p:cNvPicPr>
            <a:picLocks noChangeAspect="1"/>
          </p:cNvPicPr>
          <p:nvPr/>
        </p:nvPicPr>
        <p:blipFill rotWithShape="1">
          <a:blip r:embed="rId2"/>
          <a:srcRect t="8777" b="48107"/>
          <a:stretch>
            <a:fillRect/>
          </a:stretch>
        </p:blipFill>
        <p:spPr bwMode="auto">
          <a:xfrm>
            <a:off x="2230437" y="2576771"/>
            <a:ext cx="5942965" cy="1440180"/>
          </a:xfrm>
          <a:prstGeom prst="rect">
            <a:avLst/>
          </a:prstGeom>
          <a:ln>
            <a:noFill/>
          </a:ln>
        </p:spPr>
      </p:pic>
      <p:sp>
        <p:nvSpPr>
          <p:cNvPr id="6" name="TextBox 5">
            <a:extLst>
              <a:ext uri="{FF2B5EF4-FFF2-40B4-BE49-F238E27FC236}">
                <a16:creationId xmlns:a16="http://schemas.microsoft.com/office/drawing/2014/main" id="{8EB34441-7277-BE1F-7A87-49BECF36FD17}"/>
              </a:ext>
            </a:extLst>
          </p:cNvPr>
          <p:cNvSpPr txBox="1"/>
          <p:nvPr/>
        </p:nvSpPr>
        <p:spPr>
          <a:xfrm>
            <a:off x="473242" y="4154905"/>
            <a:ext cx="8670758" cy="2916952"/>
          </a:xfrm>
          <a:prstGeom prst="rect">
            <a:avLst/>
          </a:prstGeom>
          <a:noFill/>
        </p:spPr>
        <p:txBody>
          <a:bodyPr wrap="square">
            <a:spAutoFit/>
          </a:bodyPr>
          <a:lstStyle/>
          <a:p>
            <a:pPr algn="just">
              <a:lnSpc>
                <a:spcPct val="107000"/>
              </a:lnSpc>
              <a:spcAft>
                <a:spcPts val="800"/>
              </a:spcAft>
            </a:pPr>
            <a:r>
              <a:rPr lang="en-US" dirty="0">
                <a:solidFill>
                  <a:srgbClr val="333333"/>
                </a:solidFill>
                <a:ea typeface="Times New Roman" panose="02020603050405020304" pitchFamily="18" charset="0"/>
                <a:cs typeface="Times New Roman" panose="02020603050405020304" pitchFamily="18" charset="0"/>
              </a:rPr>
              <a:t>    6.</a:t>
            </a:r>
            <a:r>
              <a:rPr lang="en-US" sz="1800" dirty="0">
                <a:solidFill>
                  <a:srgbClr val="333333"/>
                </a:solidFill>
                <a:effectLst/>
                <a:ea typeface="Times New Roman" panose="02020603050405020304" pitchFamily="18" charset="0"/>
                <a:cs typeface="Times New Roman" panose="02020603050405020304" pitchFamily="18" charset="0"/>
              </a:rPr>
              <a:t> Return to browser tab with the </a:t>
            </a:r>
            <a:r>
              <a:rPr lang="en-US" sz="1800" b="1" dirty="0">
                <a:solidFill>
                  <a:srgbClr val="333333"/>
                </a:solidFill>
                <a:effectLst/>
                <a:ea typeface="Times New Roman" panose="02020603050405020304" pitchFamily="18" charset="0"/>
                <a:cs typeface="Times New Roman" panose="02020603050405020304" pitchFamily="18" charset="0"/>
              </a:rPr>
              <a:t>CloudWatch</a:t>
            </a:r>
            <a:r>
              <a:rPr lang="en-US" sz="1800" dirty="0">
                <a:solidFill>
                  <a:srgbClr val="333333"/>
                </a:solidFill>
                <a:effectLst/>
                <a:ea typeface="Times New Roman" panose="02020603050405020304" pitchFamily="18" charset="0"/>
                <a:cs typeface="Times New Roman" panose="02020603050405020304" pitchFamily="18" charset="0"/>
              </a:rPr>
              <a:t> console.</a:t>
            </a:r>
            <a:endParaRPr lang="en-IN" sz="1800" dirty="0">
              <a:effectLst/>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solidFill>
                  <a:srgbClr val="333333"/>
                </a:solidFill>
                <a:effectLst/>
                <a:ea typeface="Times New Roman" panose="02020603050405020304" pitchFamily="18" charset="0"/>
                <a:cs typeface="Times New Roman" panose="02020603050405020304" pitchFamily="18" charset="0"/>
              </a:rPr>
              <a:t>    </a:t>
            </a:r>
            <a:r>
              <a:rPr lang="en-US" dirty="0">
                <a:solidFill>
                  <a:srgbClr val="333333"/>
                </a:solidFill>
                <a:ea typeface="Times New Roman" panose="02020603050405020304" pitchFamily="18" charset="0"/>
                <a:cs typeface="Times New Roman" panose="02020603050405020304" pitchFamily="18" charset="0"/>
              </a:rPr>
              <a:t>7.</a:t>
            </a:r>
            <a:r>
              <a:rPr lang="en-US" sz="1800" dirty="0">
                <a:solidFill>
                  <a:srgbClr val="333333"/>
                </a:solidFill>
                <a:effectLst/>
                <a:ea typeface="Times New Roman" panose="02020603050405020304" pitchFamily="18" charset="0"/>
                <a:cs typeface="Times New Roman" panose="02020603050405020304" pitchFamily="18" charset="0"/>
              </a:rPr>
              <a:t> Wait until the </a:t>
            </a:r>
            <a:r>
              <a:rPr lang="en-US" sz="1800" b="1" dirty="0" err="1">
                <a:solidFill>
                  <a:srgbClr val="333333"/>
                </a:solidFill>
                <a:effectLst/>
                <a:ea typeface="Times New Roman" panose="02020603050405020304" pitchFamily="18" charset="0"/>
                <a:cs typeface="Times New Roman" panose="02020603050405020304" pitchFamily="18" charset="0"/>
              </a:rPr>
              <a:t>AlarmHigh</a:t>
            </a:r>
            <a:r>
              <a:rPr lang="en-US" sz="1800" dirty="0">
                <a:solidFill>
                  <a:srgbClr val="333333"/>
                </a:solidFill>
                <a:effectLst/>
                <a:ea typeface="Times New Roman" panose="02020603050405020304" pitchFamily="18" charset="0"/>
                <a:cs typeface="Times New Roman" panose="02020603050405020304" pitchFamily="18" charset="0"/>
              </a:rPr>
              <a:t> alarm enters the </a:t>
            </a:r>
            <a:r>
              <a:rPr lang="en-US" sz="1800" i="1" dirty="0">
                <a:solidFill>
                  <a:srgbClr val="333333"/>
                </a:solidFill>
                <a:effectLst/>
                <a:ea typeface="Times New Roman" panose="02020603050405020304" pitchFamily="18" charset="0"/>
                <a:cs typeface="Times New Roman" panose="02020603050405020304" pitchFamily="18" charset="0"/>
              </a:rPr>
              <a:t>In alarm</a:t>
            </a:r>
            <a:r>
              <a:rPr lang="en-US" sz="1800" dirty="0">
                <a:solidFill>
                  <a:srgbClr val="333333"/>
                </a:solidFill>
                <a:effectLst/>
                <a:ea typeface="Times New Roman" panose="02020603050405020304" pitchFamily="18" charset="0"/>
                <a:cs typeface="Times New Roman" panose="02020603050405020304" pitchFamily="18" charset="0"/>
              </a:rPr>
              <a:t> state.</a:t>
            </a:r>
            <a:endParaRPr lang="en-IN" sz="1800" dirty="0">
              <a:effectLst/>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solidFill>
                  <a:srgbClr val="333333"/>
                </a:solidFill>
                <a:effectLst/>
                <a:ea typeface="Times New Roman" panose="02020603050405020304" pitchFamily="18" charset="0"/>
                <a:cs typeface="Times New Roman" panose="02020603050405020304" pitchFamily="18" charset="0"/>
              </a:rPr>
              <a:t>    8</a:t>
            </a:r>
            <a:r>
              <a:rPr lang="en-US" dirty="0">
                <a:solidFill>
                  <a:srgbClr val="333333"/>
                </a:solidFill>
                <a:ea typeface="Times New Roman" panose="02020603050405020304" pitchFamily="18" charset="0"/>
                <a:cs typeface="Times New Roman" panose="02020603050405020304" pitchFamily="18" charset="0"/>
              </a:rPr>
              <a:t>.</a:t>
            </a:r>
            <a:r>
              <a:rPr lang="en-US" sz="1800" dirty="0">
                <a:solidFill>
                  <a:srgbClr val="333333"/>
                </a:solidFill>
                <a:effectLst/>
                <a:ea typeface="Times New Roman" panose="02020603050405020304" pitchFamily="18" charset="0"/>
                <a:cs typeface="Times New Roman" panose="02020603050405020304" pitchFamily="18" charset="0"/>
              </a:rPr>
              <a:t>On the services menu, click </a:t>
            </a:r>
            <a:r>
              <a:rPr lang="en-US" sz="1800" b="1" dirty="0">
                <a:solidFill>
                  <a:srgbClr val="333333"/>
                </a:solidFill>
                <a:effectLst/>
                <a:ea typeface="Times New Roman" panose="02020603050405020304" pitchFamily="18" charset="0"/>
                <a:cs typeface="Times New Roman" panose="02020603050405020304" pitchFamily="18" charset="0"/>
              </a:rPr>
              <a:t>EC2</a:t>
            </a:r>
            <a:r>
              <a:rPr lang="en-US" sz="1800" dirty="0">
                <a:solidFill>
                  <a:srgbClr val="333333"/>
                </a:solidFill>
                <a:effectLst/>
                <a:ea typeface="Times New Roman" panose="02020603050405020304" pitchFamily="18" charset="0"/>
                <a:cs typeface="Times New Roman" panose="02020603050405020304" pitchFamily="18" charset="0"/>
              </a:rPr>
              <a:t>.</a:t>
            </a:r>
            <a:endParaRPr lang="en-IN" sz="1800" dirty="0">
              <a:effectLst/>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solidFill>
                  <a:srgbClr val="333333"/>
                </a:solidFill>
                <a:effectLst/>
                <a:ea typeface="Times New Roman" panose="02020603050405020304" pitchFamily="18" charset="0"/>
                <a:cs typeface="Times New Roman" panose="02020603050405020304" pitchFamily="18" charset="0"/>
              </a:rPr>
              <a:t>    </a:t>
            </a:r>
            <a:r>
              <a:rPr lang="en-US" dirty="0">
                <a:solidFill>
                  <a:srgbClr val="333333"/>
                </a:solidFill>
                <a:ea typeface="Times New Roman" panose="02020603050405020304" pitchFamily="18" charset="0"/>
                <a:cs typeface="Times New Roman" panose="02020603050405020304" pitchFamily="18" charset="0"/>
              </a:rPr>
              <a:t>9.</a:t>
            </a:r>
            <a:r>
              <a:rPr lang="en-US" sz="1800" dirty="0">
                <a:solidFill>
                  <a:srgbClr val="333333"/>
                </a:solidFill>
                <a:effectLst/>
                <a:ea typeface="Times New Roman" panose="02020603050405020304" pitchFamily="18" charset="0"/>
                <a:cs typeface="Times New Roman" panose="02020603050405020304" pitchFamily="18" charset="0"/>
              </a:rPr>
              <a:t>In the left navigation pane, click </a:t>
            </a:r>
            <a:r>
              <a:rPr lang="en-US" sz="1800" b="1" dirty="0">
                <a:solidFill>
                  <a:srgbClr val="333333"/>
                </a:solidFill>
                <a:effectLst/>
                <a:ea typeface="Times New Roman" panose="02020603050405020304" pitchFamily="18" charset="0"/>
                <a:cs typeface="Times New Roman" panose="02020603050405020304" pitchFamily="18" charset="0"/>
              </a:rPr>
              <a:t>Instances</a:t>
            </a:r>
            <a:r>
              <a:rPr lang="en-US" sz="1800" dirty="0">
                <a:solidFill>
                  <a:srgbClr val="333333"/>
                </a:solidFill>
                <a:effectLst/>
                <a:ea typeface="Times New Roman" panose="02020603050405020304" pitchFamily="18" charset="0"/>
                <a:cs typeface="Times New Roman" panose="02020603050405020304" pitchFamily="18" charset="0"/>
              </a:rPr>
              <a:t>.</a:t>
            </a:r>
            <a:endParaRPr lang="en-IN" sz="1800" dirty="0">
              <a:effectLst/>
              <a:ea typeface="Calibri" panose="020F0502020204030204" pitchFamily="34" charset="0"/>
              <a:cs typeface="Times New Roman" panose="02020603050405020304" pitchFamily="18" charset="0"/>
            </a:endParaRPr>
          </a:p>
          <a:p>
            <a:pPr marL="457200" algn="just">
              <a:lnSpc>
                <a:spcPct val="107000"/>
              </a:lnSpc>
              <a:spcAft>
                <a:spcPts val="800"/>
              </a:spcAft>
            </a:pPr>
            <a:r>
              <a:rPr lang="en-US" sz="18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(More than two instances labeled </a:t>
            </a:r>
            <a:r>
              <a:rPr lang="en-US" sz="1800" b="1"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Instance</a:t>
            </a:r>
            <a:r>
              <a:rPr lang="en-US" sz="1800" i="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should now be running.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960"/>
              </a:spcBef>
              <a:spcAft>
                <a:spcPts val="960"/>
              </a:spcAft>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64515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A776CD-2556-C03C-6E98-89C1CB527B79}"/>
              </a:ext>
            </a:extLst>
          </p:cNvPr>
          <p:cNvSpPr txBox="1"/>
          <p:nvPr/>
        </p:nvSpPr>
        <p:spPr>
          <a:xfrm>
            <a:off x="385011" y="441158"/>
            <a:ext cx="8758989" cy="1905906"/>
          </a:xfrm>
          <a:prstGeom prst="rect">
            <a:avLst/>
          </a:prstGeom>
          <a:noFill/>
        </p:spPr>
        <p:txBody>
          <a:bodyPr wrap="square">
            <a:spAutoFit/>
          </a:bodyPr>
          <a:lstStyle/>
          <a:p>
            <a:pPr algn="just"/>
            <a:r>
              <a:rPr lang="en-US" sz="1800" b="1"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a:solidFill>
                  <a:srgbClr val="333333"/>
                </a:solidFill>
                <a:effectLst/>
                <a:ea typeface="Times New Roman" panose="02020603050405020304" pitchFamily="18" charset="0"/>
                <a:cs typeface="Times New Roman" panose="02020603050405020304" pitchFamily="18" charset="0"/>
              </a:rPr>
              <a:t>Terminate Web Server 1</a:t>
            </a:r>
          </a:p>
          <a:p>
            <a:pPr algn="just"/>
            <a:endParaRPr lang="en-IN" sz="2400" b="1" dirty="0">
              <a:effectLst/>
              <a:ea typeface="Times New Roman" panose="02020603050405020304" pitchFamily="18" charset="0"/>
              <a:cs typeface="Times New Roman" panose="02020603050405020304" pitchFamily="18" charset="0"/>
            </a:endParaRPr>
          </a:p>
          <a:p>
            <a:pPr algn="just">
              <a:lnSpc>
                <a:spcPct val="107000"/>
              </a:lnSpc>
              <a:spcAft>
                <a:spcPts val="800"/>
              </a:spcAft>
            </a:pPr>
            <a:r>
              <a:rPr lang="en-US" dirty="0">
                <a:solidFill>
                  <a:srgbClr val="333333"/>
                </a:solidFill>
                <a:ea typeface="Times New Roman" panose="02020603050405020304" pitchFamily="18" charset="0"/>
                <a:cs typeface="Times New Roman" panose="02020603050405020304" pitchFamily="18" charset="0"/>
              </a:rPr>
              <a:t>1.</a:t>
            </a:r>
            <a:r>
              <a:rPr lang="en-US" sz="1800" dirty="0">
                <a:solidFill>
                  <a:srgbClr val="333333"/>
                </a:solidFill>
                <a:effectLst/>
                <a:ea typeface="Times New Roman" panose="02020603050405020304" pitchFamily="18" charset="0"/>
                <a:cs typeface="Times New Roman" panose="02020603050405020304" pitchFamily="18" charset="0"/>
              </a:rPr>
              <a:t> Select </a:t>
            </a:r>
            <a:r>
              <a:rPr lang="en-US" sz="1800" b="1" dirty="0">
                <a:solidFill>
                  <a:srgbClr val="333333"/>
                </a:solidFill>
                <a:effectLst/>
                <a:ea typeface="Times New Roman" panose="02020603050405020304" pitchFamily="18" charset="0"/>
                <a:cs typeface="Times New Roman" panose="02020603050405020304" pitchFamily="18" charset="0"/>
              </a:rPr>
              <a:t>Web Server 1</a:t>
            </a:r>
            <a:r>
              <a:rPr lang="en-US" sz="1800" dirty="0">
                <a:solidFill>
                  <a:srgbClr val="333333"/>
                </a:solidFill>
                <a:effectLst/>
                <a:ea typeface="Times New Roman" panose="02020603050405020304" pitchFamily="18" charset="0"/>
                <a:cs typeface="Times New Roman" panose="02020603050405020304" pitchFamily="18" charset="0"/>
              </a:rPr>
              <a:t> (and ensure it is the only instance selected).</a:t>
            </a:r>
            <a:endParaRPr lang="en-IN" sz="1800" dirty="0">
              <a:effectLst/>
              <a:ea typeface="Calibri" panose="020F0502020204030204" pitchFamily="34" charset="0"/>
              <a:cs typeface="Times New Roman" panose="02020603050405020304" pitchFamily="18" charset="0"/>
            </a:endParaRPr>
          </a:p>
          <a:p>
            <a:pPr algn="just">
              <a:lnSpc>
                <a:spcPct val="107000"/>
              </a:lnSpc>
              <a:spcAft>
                <a:spcPts val="800"/>
              </a:spcAft>
            </a:pPr>
            <a:r>
              <a:rPr lang="en-US" dirty="0">
                <a:solidFill>
                  <a:srgbClr val="333333"/>
                </a:solidFill>
                <a:ea typeface="Times New Roman" panose="02020603050405020304" pitchFamily="18" charset="0"/>
                <a:cs typeface="Times New Roman" panose="02020603050405020304" pitchFamily="18" charset="0"/>
              </a:rPr>
              <a:t>2.</a:t>
            </a:r>
            <a:r>
              <a:rPr lang="en-US" sz="1800" dirty="0">
                <a:solidFill>
                  <a:srgbClr val="333333"/>
                </a:solidFill>
                <a:effectLst/>
                <a:ea typeface="Times New Roman" panose="02020603050405020304" pitchFamily="18" charset="0"/>
                <a:cs typeface="Times New Roman" panose="02020603050405020304" pitchFamily="18" charset="0"/>
              </a:rPr>
              <a:t> In the  Instance State menu, click </a:t>
            </a:r>
            <a:r>
              <a:rPr lang="en-US" sz="1800" b="1" dirty="0">
                <a:solidFill>
                  <a:srgbClr val="333333"/>
                </a:solidFill>
                <a:effectLst/>
                <a:ea typeface="Times New Roman" panose="02020603050405020304" pitchFamily="18" charset="0"/>
                <a:cs typeface="Times New Roman" panose="02020603050405020304" pitchFamily="18" charset="0"/>
              </a:rPr>
              <a:t>Instance State</a:t>
            </a:r>
            <a:r>
              <a:rPr lang="en-US" sz="1800" dirty="0">
                <a:solidFill>
                  <a:srgbClr val="333333"/>
                </a:solidFill>
                <a:effectLst/>
                <a:ea typeface="Times New Roman" panose="02020603050405020304" pitchFamily="18" charset="0"/>
                <a:cs typeface="Times New Roman" panose="02020603050405020304" pitchFamily="18" charset="0"/>
              </a:rPr>
              <a:t> &gt; </a:t>
            </a:r>
            <a:r>
              <a:rPr lang="en-US" sz="1800" b="1" dirty="0">
                <a:solidFill>
                  <a:srgbClr val="333333"/>
                </a:solidFill>
                <a:effectLst/>
                <a:ea typeface="Times New Roman" panose="02020603050405020304" pitchFamily="18" charset="0"/>
                <a:cs typeface="Times New Roman" panose="02020603050405020304" pitchFamily="18" charset="0"/>
              </a:rPr>
              <a:t>Terminate Instance</a:t>
            </a:r>
            <a:r>
              <a:rPr lang="en-US" sz="1800" dirty="0">
                <a:solidFill>
                  <a:srgbClr val="333333"/>
                </a:solidFill>
                <a:effectLst/>
                <a:ea typeface="Times New Roman" panose="02020603050405020304" pitchFamily="18" charset="0"/>
                <a:cs typeface="Times New Roman" panose="02020603050405020304" pitchFamily="18" charset="0"/>
              </a:rPr>
              <a:t>.</a:t>
            </a:r>
            <a:endParaRPr lang="en-IN" sz="1800" dirty="0">
              <a:effectLst/>
              <a:ea typeface="Calibri" panose="020F0502020204030204" pitchFamily="34" charset="0"/>
              <a:cs typeface="Times New Roman" panose="02020603050405020304" pitchFamily="18" charset="0"/>
            </a:endParaRPr>
          </a:p>
          <a:p>
            <a:r>
              <a:rPr lang="en-US" dirty="0">
                <a:solidFill>
                  <a:srgbClr val="333333"/>
                </a:solidFill>
                <a:ea typeface="Times New Roman" panose="02020603050405020304" pitchFamily="18" charset="0"/>
                <a:cs typeface="Times New Roman" panose="02020603050405020304" pitchFamily="18" charset="0"/>
              </a:rPr>
              <a:t>3.</a:t>
            </a:r>
            <a:r>
              <a:rPr lang="en-US" sz="1800" dirty="0">
                <a:solidFill>
                  <a:srgbClr val="333333"/>
                </a:solidFill>
                <a:effectLst/>
                <a:ea typeface="Times New Roman" panose="02020603050405020304" pitchFamily="18" charset="0"/>
                <a:cs typeface="Times New Roman" panose="02020603050405020304" pitchFamily="18" charset="0"/>
              </a:rPr>
              <a:t>Choose Terminate</a:t>
            </a:r>
            <a:endParaRPr lang="en-IN" sz="1800" dirty="0">
              <a:cs typeface="Times New Roman" panose="02020603050405020304" pitchFamily="18" charset="0"/>
            </a:endParaRPr>
          </a:p>
        </p:txBody>
      </p:sp>
      <p:pic>
        <p:nvPicPr>
          <p:cNvPr id="4" name="Picture 3">
            <a:extLst>
              <a:ext uri="{FF2B5EF4-FFF2-40B4-BE49-F238E27FC236}">
                <a16:creationId xmlns:a16="http://schemas.microsoft.com/office/drawing/2014/main" id="{7BA6F136-8F62-3A86-8B85-73C940C323D4}"/>
              </a:ext>
            </a:extLst>
          </p:cNvPr>
          <p:cNvPicPr>
            <a:picLocks noChangeAspect="1"/>
          </p:cNvPicPr>
          <p:nvPr/>
        </p:nvPicPr>
        <p:blipFill rotWithShape="1">
          <a:blip r:embed="rId2"/>
          <a:srcRect t="9036" b="9632"/>
          <a:stretch>
            <a:fillRect/>
          </a:stretch>
        </p:blipFill>
        <p:spPr bwMode="auto">
          <a:xfrm>
            <a:off x="2341446" y="2598400"/>
            <a:ext cx="5942330" cy="2717165"/>
          </a:xfrm>
          <a:prstGeom prst="rect">
            <a:avLst/>
          </a:prstGeom>
          <a:ln>
            <a:noFill/>
          </a:ln>
        </p:spPr>
      </p:pic>
      <p:sp>
        <p:nvSpPr>
          <p:cNvPr id="6" name="TextBox 5">
            <a:extLst>
              <a:ext uri="{FF2B5EF4-FFF2-40B4-BE49-F238E27FC236}">
                <a16:creationId xmlns:a16="http://schemas.microsoft.com/office/drawing/2014/main" id="{A5F95F03-D16C-0756-8AE7-2B7431097EC9}"/>
              </a:ext>
            </a:extLst>
          </p:cNvPr>
          <p:cNvSpPr txBox="1"/>
          <p:nvPr/>
        </p:nvSpPr>
        <p:spPr>
          <a:xfrm flipH="1">
            <a:off x="385009" y="5502442"/>
            <a:ext cx="7042485" cy="369332"/>
          </a:xfrm>
          <a:prstGeom prst="rect">
            <a:avLst/>
          </a:prstGeom>
          <a:noFill/>
        </p:spPr>
        <p:txBody>
          <a:bodyPr wrap="square">
            <a:spAutoFit/>
          </a:bodyPr>
          <a:lstStyle/>
          <a:p>
            <a:pPr marL="285750" indent="-285750" algn="just">
              <a:buFont typeface="Arial" panose="020B0604020202020204" pitchFamily="34" charset="0"/>
              <a:buChar char="•"/>
            </a:pPr>
            <a:r>
              <a:rPr lang="en-US" sz="1800" dirty="0">
                <a:solidFill>
                  <a:srgbClr val="333333"/>
                </a:solidFill>
                <a:effectLst/>
                <a:ea typeface="Times New Roman" panose="02020603050405020304" pitchFamily="18" charset="0"/>
              </a:rPr>
              <a:t>Click End Lab.</a:t>
            </a:r>
            <a:endParaRPr lang="en-IN" sz="1800" dirty="0">
              <a:effectLst/>
              <a:ea typeface="Times New Roman" panose="02020603050405020304" pitchFamily="18" charset="0"/>
            </a:endParaRPr>
          </a:p>
        </p:txBody>
      </p:sp>
    </p:spTree>
    <p:extLst>
      <p:ext uri="{BB962C8B-B14F-4D97-AF65-F5344CB8AC3E}">
        <p14:creationId xmlns:p14="http://schemas.microsoft.com/office/powerpoint/2010/main" val="1299242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64FF-2102-BD47-8476-D984602BAC64}"/>
              </a:ext>
            </a:extLst>
          </p:cNvPr>
          <p:cNvSpPr>
            <a:spLocks noGrp="1"/>
          </p:cNvSpPr>
          <p:nvPr>
            <p:ph type="title"/>
          </p:nvPr>
        </p:nvSpPr>
        <p:spPr>
          <a:xfrm>
            <a:off x="838199" y="365125"/>
            <a:ext cx="10515600" cy="1325563"/>
          </a:xfrm>
        </p:spPr>
        <p:txBody>
          <a:bodyPr>
            <a:normAutofit/>
          </a:bodyPr>
          <a:lstStyle/>
          <a:p>
            <a:r>
              <a:rPr lang="en-IN" sz="2800" b="1" dirty="0">
                <a:latin typeface="+mn-lt"/>
              </a:rPr>
              <a:t>Monitoring the instance:</a:t>
            </a:r>
            <a:br>
              <a:rPr lang="en-IN" sz="2800" dirty="0">
                <a:latin typeface="+mn-lt"/>
              </a:rPr>
            </a:br>
            <a:r>
              <a:rPr lang="en-IN" sz="2800" dirty="0">
                <a:latin typeface="+mn-lt"/>
              </a:rPr>
              <a:t>     </a:t>
            </a:r>
            <a:r>
              <a:rPr lang="en-IN" sz="2000" dirty="0">
                <a:latin typeface="+mn-lt"/>
              </a:rPr>
              <a:t>choose monitoring in details tab.</a:t>
            </a:r>
          </a:p>
        </p:txBody>
      </p:sp>
      <p:pic>
        <p:nvPicPr>
          <p:cNvPr id="5" name="Content Placeholder 4">
            <a:extLst>
              <a:ext uri="{FF2B5EF4-FFF2-40B4-BE49-F238E27FC236}">
                <a16:creationId xmlns:a16="http://schemas.microsoft.com/office/drawing/2014/main" id="{2F1ACC5E-7C75-0994-4FCB-2EC9EB13AA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2733" y="1510037"/>
            <a:ext cx="8106531" cy="4255929"/>
          </a:xfrm>
        </p:spPr>
      </p:pic>
      <p:sp>
        <p:nvSpPr>
          <p:cNvPr id="7" name="TextBox 6">
            <a:extLst>
              <a:ext uri="{FF2B5EF4-FFF2-40B4-BE49-F238E27FC236}">
                <a16:creationId xmlns:a16="http://schemas.microsoft.com/office/drawing/2014/main" id="{D2CDC1CC-475E-0C3C-60FF-B31F8105FD0C}"/>
              </a:ext>
            </a:extLst>
          </p:cNvPr>
          <p:cNvSpPr txBox="1"/>
          <p:nvPr/>
        </p:nvSpPr>
        <p:spPr>
          <a:xfrm>
            <a:off x="3024396" y="6123543"/>
            <a:ext cx="7924127" cy="369332"/>
          </a:xfrm>
          <a:prstGeom prst="rect">
            <a:avLst/>
          </a:prstGeom>
          <a:noFill/>
        </p:spPr>
        <p:txBody>
          <a:bodyPr wrap="square">
            <a:spAutoFit/>
          </a:bodyPr>
          <a:lstStyle/>
          <a:p>
            <a:r>
              <a:rPr lang="en-US" b="0" i="0" dirty="0">
                <a:solidFill>
                  <a:srgbClr val="333333"/>
                </a:solidFill>
                <a:effectLst/>
                <a:latin typeface="Open Sans" panose="020B0606030504020204" pitchFamily="34" charset="0"/>
              </a:rPr>
              <a:t>You have explored several ways to monitor your instance.</a:t>
            </a:r>
            <a:endParaRPr lang="en-IN" dirty="0"/>
          </a:p>
        </p:txBody>
      </p:sp>
    </p:spTree>
    <p:extLst>
      <p:ext uri="{BB962C8B-B14F-4D97-AF65-F5344CB8AC3E}">
        <p14:creationId xmlns:p14="http://schemas.microsoft.com/office/powerpoint/2010/main" val="289289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2407</Words>
  <Application>Microsoft Office PowerPoint</Application>
  <PresentationFormat>Widescreen</PresentationFormat>
  <Paragraphs>313</Paragraphs>
  <Slides>88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88</vt:i4>
      </vt:variant>
    </vt:vector>
  </HeadingPairs>
  <TitlesOfParts>
    <vt:vector size="97" baseType="lpstr">
      <vt:lpstr>Arial</vt:lpstr>
      <vt:lpstr>Calibri</vt:lpstr>
      <vt:lpstr>Calibri Light</vt:lpstr>
      <vt:lpstr>Courier New</vt:lpstr>
      <vt:lpstr>Open Sans</vt:lpstr>
      <vt:lpstr>Times New Roman</vt:lpstr>
      <vt:lpstr>var(--monospace)</vt:lpstr>
      <vt:lpstr>Wingdings</vt:lpstr>
      <vt:lpstr>Office Theme</vt:lpstr>
      <vt:lpstr>Amazon Web Services</vt:lpstr>
      <vt:lpstr>Amazon EC2</vt:lpstr>
      <vt:lpstr>PowerPoint Presentation</vt:lpstr>
      <vt:lpstr>PowerPoint Presentation</vt:lpstr>
      <vt:lpstr>Give name to your instance.</vt:lpstr>
      <vt:lpstr>PowerPoint Presentation</vt:lpstr>
      <vt:lpstr>PowerPoint Presentation</vt:lpstr>
      <vt:lpstr>PowerPoint Presentation</vt:lpstr>
      <vt:lpstr>Monitoring the instance:      choose monitoring in details tab.</vt:lpstr>
      <vt:lpstr>PowerPoint Presentation</vt:lpstr>
      <vt:lpstr>PowerPoint Presentation</vt:lpstr>
      <vt:lpstr>PowerPoint Presentation</vt:lpstr>
      <vt:lpstr>Resize the EBS volume:  </vt:lpstr>
      <vt:lpstr>Change the size to 10 GiB and click modify.</vt:lpstr>
      <vt:lpstr>Now, start the instance.</vt:lpstr>
      <vt:lpstr>PowerPoint Presentation</vt:lpstr>
      <vt:lpstr>PowerPoint Presentation</vt:lpstr>
      <vt:lpstr>PowerPoint Presentation</vt:lpstr>
      <vt:lpstr>Working with EBS</vt:lpstr>
      <vt:lpstr>Create a New EBS Volume: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Private Cloud(VPC)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AWS IAM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Amazon EC2</dc:title>
  <dc:creator>K Pravallika</dc:creator>
  <cp:lastModifiedBy>K Pravallika</cp:lastModifiedBy>
  <cp:revision>4</cp:revision>
  <dcterms:created xsi:type="dcterms:W3CDTF">2023-04-03T19:23:38Z</dcterms:created>
  <dcterms:modified xsi:type="dcterms:W3CDTF">2023-04-04T04:56:37Z</dcterms:modified>
</cp:coreProperties>
</file>